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89" r:id="rId9"/>
    <p:sldId id="329" r:id="rId10"/>
    <p:sldId id="334" r:id="rId11"/>
    <p:sldId id="333" r:id="rId12"/>
    <p:sldId id="261" r:id="rId13"/>
    <p:sldId id="330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339933"/>
    <a:srgbClr val="2E5496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8CB293-BB0C-4998-9E40-FCA4427C906D}" type="doc">
      <dgm:prSet loTypeId="urn:microsoft.com/office/officeart/2005/8/layout/hList3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C1E4FB21-507E-4F78-B01F-6C35BBEFADB1}">
      <dgm:prSet phldrT="[Texto]"/>
      <dgm:spPr/>
      <dgm:t>
        <a:bodyPr/>
        <a:lstStyle/>
        <a:p>
          <a:r>
            <a:rPr lang="pt-BR" dirty="0"/>
            <a:t>Nossa Missão</a:t>
          </a:r>
        </a:p>
      </dgm:t>
    </dgm:pt>
    <dgm:pt modelId="{5E4FDBF7-36C6-4995-B8D5-136E84C51637}" type="parTrans" cxnId="{0342B7D0-483D-4749-82F4-BCF3E7C7D0CD}">
      <dgm:prSet/>
      <dgm:spPr/>
      <dgm:t>
        <a:bodyPr/>
        <a:lstStyle/>
        <a:p>
          <a:endParaRPr lang="pt-BR"/>
        </a:p>
      </dgm:t>
    </dgm:pt>
    <dgm:pt modelId="{335E9C0D-97FF-44B9-AF5F-C8C6A495E5C2}" type="sibTrans" cxnId="{0342B7D0-483D-4749-82F4-BCF3E7C7D0CD}">
      <dgm:prSet/>
      <dgm:spPr/>
      <dgm:t>
        <a:bodyPr/>
        <a:lstStyle/>
        <a:p>
          <a:endParaRPr lang="pt-BR"/>
        </a:p>
      </dgm:t>
    </dgm:pt>
    <dgm:pt modelId="{C80A5150-9592-4046-95DB-6C93566EA871}">
      <dgm:prSet phldrT="[Texto]" phldr="1"/>
      <dgm:spPr/>
      <dgm:t>
        <a:bodyPr/>
        <a:lstStyle/>
        <a:p>
          <a:endParaRPr lang="pt-BR" dirty="0"/>
        </a:p>
      </dgm:t>
    </dgm:pt>
    <dgm:pt modelId="{BA15FC8F-87BE-4FFD-9CEA-3D240073325B}" type="parTrans" cxnId="{51E47220-CFFA-4EF7-A07A-4BBD86D5AB2E}">
      <dgm:prSet/>
      <dgm:spPr/>
      <dgm:t>
        <a:bodyPr/>
        <a:lstStyle/>
        <a:p>
          <a:endParaRPr lang="pt-BR"/>
        </a:p>
      </dgm:t>
    </dgm:pt>
    <dgm:pt modelId="{9804A0EE-3527-45C7-88A6-8480F3664A48}" type="sibTrans" cxnId="{51E47220-CFFA-4EF7-A07A-4BBD86D5AB2E}">
      <dgm:prSet/>
      <dgm:spPr/>
      <dgm:t>
        <a:bodyPr/>
        <a:lstStyle/>
        <a:p>
          <a:endParaRPr lang="pt-BR"/>
        </a:p>
      </dgm:t>
    </dgm:pt>
    <dgm:pt modelId="{00174A7E-A3CF-42D5-8B89-B76B68A61B56}">
      <dgm:prSet phldrT="[Texto]" phldr="1"/>
      <dgm:spPr/>
      <dgm:t>
        <a:bodyPr/>
        <a:lstStyle/>
        <a:p>
          <a:endParaRPr lang="pt-BR" dirty="0"/>
        </a:p>
      </dgm:t>
    </dgm:pt>
    <dgm:pt modelId="{1689EB5C-746C-433B-AC4C-DADA1764A57A}" type="parTrans" cxnId="{33FC2170-507C-43BE-A883-B32C888595CC}">
      <dgm:prSet/>
      <dgm:spPr/>
      <dgm:t>
        <a:bodyPr/>
        <a:lstStyle/>
        <a:p>
          <a:endParaRPr lang="pt-BR"/>
        </a:p>
      </dgm:t>
    </dgm:pt>
    <dgm:pt modelId="{91D2B6DC-E375-4309-B0CB-F68979E142E7}" type="sibTrans" cxnId="{33FC2170-507C-43BE-A883-B32C888595CC}">
      <dgm:prSet/>
      <dgm:spPr/>
      <dgm:t>
        <a:bodyPr/>
        <a:lstStyle/>
        <a:p>
          <a:endParaRPr lang="pt-BR"/>
        </a:p>
      </dgm:t>
    </dgm:pt>
    <dgm:pt modelId="{DBB1F6C4-1862-4EF9-BC30-6F32541FBF9D}">
      <dgm:prSet phldrT="[Texto]"/>
      <dgm:spPr/>
      <dgm:t>
        <a:bodyPr/>
        <a:lstStyle/>
        <a:p>
          <a:endParaRPr lang="pt-BR"/>
        </a:p>
      </dgm:t>
    </dgm:pt>
    <dgm:pt modelId="{8737EEC3-ABE8-41F9-9031-D6CAD7344630}" type="parTrans" cxnId="{BFE861C0-8891-4192-9B39-BAA57852005B}">
      <dgm:prSet/>
      <dgm:spPr/>
      <dgm:t>
        <a:bodyPr/>
        <a:lstStyle/>
        <a:p>
          <a:endParaRPr lang="pt-BR"/>
        </a:p>
      </dgm:t>
    </dgm:pt>
    <dgm:pt modelId="{96D8D6C2-C5E8-4C70-A5A7-C05769B51A30}" type="sibTrans" cxnId="{BFE861C0-8891-4192-9B39-BAA57852005B}">
      <dgm:prSet/>
      <dgm:spPr/>
      <dgm:t>
        <a:bodyPr/>
        <a:lstStyle/>
        <a:p>
          <a:endParaRPr lang="pt-BR"/>
        </a:p>
      </dgm:t>
    </dgm:pt>
    <dgm:pt modelId="{4F81B79A-542F-4545-99EA-C33403B8EAE6}">
      <dgm:prSet/>
      <dgm:spPr/>
      <dgm:t>
        <a:bodyPr/>
        <a:lstStyle/>
        <a:p>
          <a:r>
            <a:rPr lang="pt-BR" dirty="0"/>
            <a:t>Promover o Desenvolvimento </a:t>
          </a:r>
          <a:r>
            <a:rPr lang="pt-BR" dirty="0" err="1"/>
            <a:t>Includente</a:t>
          </a:r>
          <a:r>
            <a:rPr lang="pt-BR" dirty="0"/>
            <a:t> e Sustentável de sua área de atuação e a integração competitiva da base produtiva regional na economia nacional e internacional </a:t>
          </a:r>
        </a:p>
      </dgm:t>
    </dgm:pt>
    <dgm:pt modelId="{0FC7EEF8-4385-4CF3-8FEE-C1DFF5FAF414}" type="parTrans" cxnId="{2EC23915-DB17-4E3E-9BBD-8EE15FED0107}">
      <dgm:prSet/>
      <dgm:spPr/>
      <dgm:t>
        <a:bodyPr/>
        <a:lstStyle/>
        <a:p>
          <a:endParaRPr lang="pt-BR"/>
        </a:p>
      </dgm:t>
    </dgm:pt>
    <dgm:pt modelId="{99E38FA6-0174-4481-9E73-F612BEE8BFF3}" type="sibTrans" cxnId="{2EC23915-DB17-4E3E-9BBD-8EE15FED0107}">
      <dgm:prSet/>
      <dgm:spPr/>
      <dgm:t>
        <a:bodyPr/>
        <a:lstStyle/>
        <a:p>
          <a:endParaRPr lang="pt-BR"/>
        </a:p>
      </dgm:t>
    </dgm:pt>
    <dgm:pt modelId="{BF42DA42-B44D-4DB8-9CEB-52CBA38453D1}" type="pres">
      <dgm:prSet presAssocID="{968CB293-BB0C-4998-9E40-FCA4427C906D}" presName="composite" presStyleCnt="0">
        <dgm:presLayoutVars>
          <dgm:chMax val="1"/>
          <dgm:dir/>
          <dgm:resizeHandles val="exact"/>
        </dgm:presLayoutVars>
      </dgm:prSet>
      <dgm:spPr/>
    </dgm:pt>
    <dgm:pt modelId="{7428AB7F-2BCB-4C5C-8E3E-F4545569D433}" type="pres">
      <dgm:prSet presAssocID="{C1E4FB21-507E-4F78-B01F-6C35BBEFADB1}" presName="roof" presStyleLbl="dkBgShp" presStyleIdx="0" presStyleCnt="2" custLinFactNeighborY="-960"/>
      <dgm:spPr/>
    </dgm:pt>
    <dgm:pt modelId="{5A9B5B46-B70D-4EE4-96CD-6F6051DEDC76}" type="pres">
      <dgm:prSet presAssocID="{C1E4FB21-507E-4F78-B01F-6C35BBEFADB1}" presName="pillars" presStyleCnt="0"/>
      <dgm:spPr/>
    </dgm:pt>
    <dgm:pt modelId="{AFDA9556-421F-4CFD-8FD3-0AB9B52DA8E7}" type="pres">
      <dgm:prSet presAssocID="{C1E4FB21-507E-4F78-B01F-6C35BBEFADB1}" presName="pillar1" presStyleLbl="node1" presStyleIdx="0" presStyleCnt="1">
        <dgm:presLayoutVars>
          <dgm:bulletEnabled val="1"/>
        </dgm:presLayoutVars>
      </dgm:prSet>
      <dgm:spPr/>
    </dgm:pt>
    <dgm:pt modelId="{117E3DAD-5118-416B-B3C1-C3AA17917E36}" type="pres">
      <dgm:prSet presAssocID="{C1E4FB21-507E-4F78-B01F-6C35BBEFADB1}" presName="base" presStyleLbl="dkBgShp" presStyleIdx="1" presStyleCnt="2"/>
      <dgm:spPr/>
    </dgm:pt>
  </dgm:ptLst>
  <dgm:cxnLst>
    <dgm:cxn modelId="{2EC23915-DB17-4E3E-9BBD-8EE15FED0107}" srcId="{C1E4FB21-507E-4F78-B01F-6C35BBEFADB1}" destId="{4F81B79A-542F-4545-99EA-C33403B8EAE6}" srcOrd="0" destOrd="0" parTransId="{0FC7EEF8-4385-4CF3-8FEE-C1DFF5FAF414}" sibTransId="{99E38FA6-0174-4481-9E73-F612BEE8BFF3}"/>
    <dgm:cxn modelId="{51E47220-CFFA-4EF7-A07A-4BBD86D5AB2E}" srcId="{968CB293-BB0C-4998-9E40-FCA4427C906D}" destId="{C80A5150-9592-4046-95DB-6C93566EA871}" srcOrd="1" destOrd="0" parTransId="{BA15FC8F-87BE-4FFD-9CEA-3D240073325B}" sibTransId="{9804A0EE-3527-45C7-88A6-8480F3664A48}"/>
    <dgm:cxn modelId="{A65C2538-8CE6-4538-A112-755A0F9EDDC0}" type="presOf" srcId="{4F81B79A-542F-4545-99EA-C33403B8EAE6}" destId="{AFDA9556-421F-4CFD-8FD3-0AB9B52DA8E7}" srcOrd="0" destOrd="0" presId="urn:microsoft.com/office/officeart/2005/8/layout/hList3"/>
    <dgm:cxn modelId="{6413A54E-EC9A-4600-9177-594DD9DC4623}" type="presOf" srcId="{968CB293-BB0C-4998-9E40-FCA4427C906D}" destId="{BF42DA42-B44D-4DB8-9CEB-52CBA38453D1}" srcOrd="0" destOrd="0" presId="urn:microsoft.com/office/officeart/2005/8/layout/hList3"/>
    <dgm:cxn modelId="{33FC2170-507C-43BE-A883-B32C888595CC}" srcId="{968CB293-BB0C-4998-9E40-FCA4427C906D}" destId="{00174A7E-A3CF-42D5-8B89-B76B68A61B56}" srcOrd="2" destOrd="0" parTransId="{1689EB5C-746C-433B-AC4C-DADA1764A57A}" sibTransId="{91D2B6DC-E375-4309-B0CB-F68979E142E7}"/>
    <dgm:cxn modelId="{CE9B7E94-AF27-45FF-B0A2-B0411E60708D}" type="presOf" srcId="{C1E4FB21-507E-4F78-B01F-6C35BBEFADB1}" destId="{7428AB7F-2BCB-4C5C-8E3E-F4545569D433}" srcOrd="0" destOrd="0" presId="urn:microsoft.com/office/officeart/2005/8/layout/hList3"/>
    <dgm:cxn modelId="{BFE861C0-8891-4192-9B39-BAA57852005B}" srcId="{968CB293-BB0C-4998-9E40-FCA4427C906D}" destId="{DBB1F6C4-1862-4EF9-BC30-6F32541FBF9D}" srcOrd="3" destOrd="0" parTransId="{8737EEC3-ABE8-41F9-9031-D6CAD7344630}" sibTransId="{96D8D6C2-C5E8-4C70-A5A7-C05769B51A30}"/>
    <dgm:cxn modelId="{0342B7D0-483D-4749-82F4-BCF3E7C7D0CD}" srcId="{968CB293-BB0C-4998-9E40-FCA4427C906D}" destId="{C1E4FB21-507E-4F78-B01F-6C35BBEFADB1}" srcOrd="0" destOrd="0" parTransId="{5E4FDBF7-36C6-4995-B8D5-136E84C51637}" sibTransId="{335E9C0D-97FF-44B9-AF5F-C8C6A495E5C2}"/>
    <dgm:cxn modelId="{21F987A3-4DF0-47D7-AA49-D4935CD7CB72}" type="presParOf" srcId="{BF42DA42-B44D-4DB8-9CEB-52CBA38453D1}" destId="{7428AB7F-2BCB-4C5C-8E3E-F4545569D433}" srcOrd="0" destOrd="0" presId="urn:microsoft.com/office/officeart/2005/8/layout/hList3"/>
    <dgm:cxn modelId="{AD2B3A5D-120D-4AAD-83DF-F34D366ED2F0}" type="presParOf" srcId="{BF42DA42-B44D-4DB8-9CEB-52CBA38453D1}" destId="{5A9B5B46-B70D-4EE4-96CD-6F6051DEDC76}" srcOrd="1" destOrd="0" presId="urn:microsoft.com/office/officeart/2005/8/layout/hList3"/>
    <dgm:cxn modelId="{F34A8503-08A7-410D-81D1-CB7500D256BF}" type="presParOf" srcId="{5A9B5B46-B70D-4EE4-96CD-6F6051DEDC76}" destId="{AFDA9556-421F-4CFD-8FD3-0AB9B52DA8E7}" srcOrd="0" destOrd="0" presId="urn:microsoft.com/office/officeart/2005/8/layout/hList3"/>
    <dgm:cxn modelId="{1F182F06-AFA7-42A6-A400-C6CF8009DEB6}" type="presParOf" srcId="{BF42DA42-B44D-4DB8-9CEB-52CBA38453D1}" destId="{117E3DAD-5118-416B-B3C1-C3AA17917E3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6CAB19-53B6-4B1C-8306-33B9627CB5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506D3B6-13D7-4168-8455-A1176516E3CE}">
      <dgm:prSet phldrT="[Texto]"/>
      <dgm:spPr>
        <a:solidFill>
          <a:srgbClr val="339933">
            <a:alpha val="69804"/>
          </a:srgb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214S – Estruturação e Dinamização das Atividades Produtivas</a:t>
          </a:r>
          <a:endParaRPr lang="pt-BR" dirty="0">
            <a:solidFill>
              <a:schemeClr val="bg1"/>
            </a:solidFill>
          </a:endParaRPr>
        </a:p>
      </dgm:t>
    </dgm:pt>
    <dgm:pt modelId="{F54472DB-0225-420E-A8D4-2849E770A2C0}" type="parTrans" cxnId="{96103DAB-8A26-4031-A3C7-F4A076F0FB48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4939B756-66EB-45DD-AEF4-F0DFA2634EF8}" type="sibTrans" cxnId="{96103DAB-8A26-4031-A3C7-F4A076F0FB48}">
      <dgm:prSet/>
      <dgm:spPr>
        <a:ln>
          <a:solidFill>
            <a:srgbClr val="006600"/>
          </a:solidFill>
        </a:ln>
      </dgm:spPr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0C5E1917-7C0A-4CEC-A795-3673E92B4D57}">
      <dgm:prSet phldrT="[Texto]"/>
      <dgm:spPr>
        <a:solidFill>
          <a:srgbClr val="339933">
            <a:alpha val="90980"/>
          </a:srgb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  <a:effectLst/>
            </a:rPr>
            <a:t>8689 – Elaboração e Implementação do Zoneamento Ecológico-Econômico.</a:t>
          </a:r>
          <a:endParaRPr lang="pt-BR" dirty="0">
            <a:solidFill>
              <a:schemeClr val="bg1"/>
            </a:solidFill>
          </a:endParaRPr>
        </a:p>
      </dgm:t>
    </dgm:pt>
    <dgm:pt modelId="{3875882B-46ED-4219-9FCE-55FF8D5B7C74}" type="parTrans" cxnId="{1119E60B-72EC-450F-B048-D22682F88A0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23FDA74-E3EC-4FFB-A0A0-2E38C5E155A4}" type="sibTrans" cxnId="{1119E60B-72EC-450F-B048-D22682F88A05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D956437-D25C-4908-A0A6-4FF790F0B6AD}">
      <dgm:prSet phldrT="[Texto]"/>
      <dgm:spPr>
        <a:solidFill>
          <a:srgbClr val="008000">
            <a:alpha val="89804"/>
          </a:srgb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  <a:effectLst/>
            </a:rPr>
            <a:t>8902 – Promoção de investimentos  em infraestrutura econômica</a:t>
          </a:r>
          <a:endParaRPr lang="pt-BR" dirty="0">
            <a:solidFill>
              <a:schemeClr val="bg1"/>
            </a:solidFill>
          </a:endParaRPr>
        </a:p>
      </dgm:t>
    </dgm:pt>
    <dgm:pt modelId="{4686F115-FEBE-4D4E-8B85-7C7851C0A4D1}" type="parTrans" cxnId="{11F064BF-3103-4259-87FE-8566B00CBC8D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790AC95C-DBBD-4289-8B3E-A87E03880C9E}" type="sibTrans" cxnId="{11F064BF-3103-4259-87FE-8566B00CBC8D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7F7D7B2F-79EB-4419-ACDC-4B25026FB356}">
      <dgm:prSet phldrT="[Texto]"/>
      <dgm:spPr>
        <a:solidFill>
          <a:srgbClr val="006600"/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  <a:effectLst/>
            </a:rPr>
            <a:t>8917 – Fortalecimento das Administrações Locais.</a:t>
          </a:r>
          <a:endParaRPr lang="pt-BR" dirty="0">
            <a:solidFill>
              <a:schemeClr val="bg1"/>
            </a:solidFill>
          </a:endParaRPr>
        </a:p>
      </dgm:t>
    </dgm:pt>
    <dgm:pt modelId="{C8BDC3C6-BAF3-442B-90E1-C189B32F33A2}" type="parTrans" cxnId="{BA17F5A0-63CA-45F3-A653-DCEDCB780719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F7524D66-5EAD-4D66-A8BE-0AD24E52EA6D}" type="sibTrans" cxnId="{BA17F5A0-63CA-45F3-A653-DCEDCB780719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A9CF45B-1971-4324-88D6-949AB85952AD}" type="pres">
      <dgm:prSet presAssocID="{346CAB19-53B6-4B1C-8306-33B9627CB5A8}" presName="Name0" presStyleCnt="0">
        <dgm:presLayoutVars>
          <dgm:chMax val="7"/>
          <dgm:chPref val="7"/>
          <dgm:dir/>
        </dgm:presLayoutVars>
      </dgm:prSet>
      <dgm:spPr/>
    </dgm:pt>
    <dgm:pt modelId="{F548AFB8-815D-4B56-90D1-3B9BCC925699}" type="pres">
      <dgm:prSet presAssocID="{346CAB19-53B6-4B1C-8306-33B9627CB5A8}" presName="Name1" presStyleCnt="0"/>
      <dgm:spPr/>
    </dgm:pt>
    <dgm:pt modelId="{DCE68771-0B9F-4F28-BCD7-271DB6573C32}" type="pres">
      <dgm:prSet presAssocID="{346CAB19-53B6-4B1C-8306-33B9627CB5A8}" presName="cycle" presStyleCnt="0"/>
      <dgm:spPr/>
    </dgm:pt>
    <dgm:pt modelId="{1ACFCF8F-F556-4165-8C95-51A36C7C6E09}" type="pres">
      <dgm:prSet presAssocID="{346CAB19-53B6-4B1C-8306-33B9627CB5A8}" presName="srcNode" presStyleLbl="node1" presStyleIdx="0" presStyleCnt="4"/>
      <dgm:spPr/>
    </dgm:pt>
    <dgm:pt modelId="{1DFBED40-6B6E-422B-993F-38AA4334C733}" type="pres">
      <dgm:prSet presAssocID="{346CAB19-53B6-4B1C-8306-33B9627CB5A8}" presName="conn" presStyleLbl="parChTrans1D2" presStyleIdx="0" presStyleCnt="1"/>
      <dgm:spPr/>
    </dgm:pt>
    <dgm:pt modelId="{B06B9159-32A5-4618-881A-14D6E3392D1B}" type="pres">
      <dgm:prSet presAssocID="{346CAB19-53B6-4B1C-8306-33B9627CB5A8}" presName="extraNode" presStyleLbl="node1" presStyleIdx="0" presStyleCnt="4"/>
      <dgm:spPr/>
    </dgm:pt>
    <dgm:pt modelId="{5607558C-833C-4F9D-B44F-54E83A561F49}" type="pres">
      <dgm:prSet presAssocID="{346CAB19-53B6-4B1C-8306-33B9627CB5A8}" presName="dstNode" presStyleLbl="node1" presStyleIdx="0" presStyleCnt="4"/>
      <dgm:spPr/>
    </dgm:pt>
    <dgm:pt modelId="{33C8F119-A5FD-4E1E-82F4-38AAFCE03464}" type="pres">
      <dgm:prSet presAssocID="{E506D3B6-13D7-4168-8455-A1176516E3CE}" presName="text_1" presStyleLbl="node1" presStyleIdx="0" presStyleCnt="4">
        <dgm:presLayoutVars>
          <dgm:bulletEnabled val="1"/>
        </dgm:presLayoutVars>
      </dgm:prSet>
      <dgm:spPr/>
    </dgm:pt>
    <dgm:pt modelId="{0AD5454E-97AC-4A5E-9496-ECFCA8013CA5}" type="pres">
      <dgm:prSet presAssocID="{E506D3B6-13D7-4168-8455-A1176516E3CE}" presName="accent_1" presStyleCnt="0"/>
      <dgm:spPr/>
    </dgm:pt>
    <dgm:pt modelId="{287D5B75-DA52-4A16-9A5F-547F0EBEE536}" type="pres">
      <dgm:prSet presAssocID="{E506D3B6-13D7-4168-8455-A1176516E3CE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6600"/>
          </a:solidFill>
        </a:ln>
      </dgm:spPr>
    </dgm:pt>
    <dgm:pt modelId="{3E444BC3-31C2-405A-907D-65C11691D141}" type="pres">
      <dgm:prSet presAssocID="{0C5E1917-7C0A-4CEC-A795-3673E92B4D57}" presName="text_2" presStyleLbl="node1" presStyleIdx="1" presStyleCnt="4">
        <dgm:presLayoutVars>
          <dgm:bulletEnabled val="1"/>
        </dgm:presLayoutVars>
      </dgm:prSet>
      <dgm:spPr/>
    </dgm:pt>
    <dgm:pt modelId="{479CF5A8-4EFF-4692-BED9-2348F294A412}" type="pres">
      <dgm:prSet presAssocID="{0C5E1917-7C0A-4CEC-A795-3673E92B4D57}" presName="accent_2" presStyleCnt="0"/>
      <dgm:spPr/>
    </dgm:pt>
    <dgm:pt modelId="{7BDEDC19-717E-4A49-A1CF-9369790E370F}" type="pres">
      <dgm:prSet presAssocID="{0C5E1917-7C0A-4CEC-A795-3673E92B4D57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006600"/>
          </a:solidFill>
        </a:ln>
      </dgm:spPr>
    </dgm:pt>
    <dgm:pt modelId="{0033C164-9331-4F4D-BAB0-72FF94412363}" type="pres">
      <dgm:prSet presAssocID="{ED956437-D25C-4908-A0A6-4FF790F0B6AD}" presName="text_3" presStyleLbl="node1" presStyleIdx="2" presStyleCnt="4">
        <dgm:presLayoutVars>
          <dgm:bulletEnabled val="1"/>
        </dgm:presLayoutVars>
      </dgm:prSet>
      <dgm:spPr/>
    </dgm:pt>
    <dgm:pt modelId="{8308C928-2F93-4624-A7A4-7B927FD00456}" type="pres">
      <dgm:prSet presAssocID="{ED956437-D25C-4908-A0A6-4FF790F0B6AD}" presName="accent_3" presStyleCnt="0"/>
      <dgm:spPr/>
    </dgm:pt>
    <dgm:pt modelId="{C56DC8FA-1FB7-4D6D-AE9C-60E7419EA4AC}" type="pres">
      <dgm:prSet presAssocID="{ED956437-D25C-4908-A0A6-4FF790F0B6AD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006600"/>
          </a:solidFill>
        </a:ln>
      </dgm:spPr>
    </dgm:pt>
    <dgm:pt modelId="{E501D7BF-BDA2-42E2-B1BD-DACBA37271A2}" type="pres">
      <dgm:prSet presAssocID="{7F7D7B2F-79EB-4419-ACDC-4B25026FB356}" presName="text_4" presStyleLbl="node1" presStyleIdx="3" presStyleCnt="4">
        <dgm:presLayoutVars>
          <dgm:bulletEnabled val="1"/>
        </dgm:presLayoutVars>
      </dgm:prSet>
      <dgm:spPr/>
    </dgm:pt>
    <dgm:pt modelId="{D547322B-A939-446B-8019-7CDD4C5B3C19}" type="pres">
      <dgm:prSet presAssocID="{7F7D7B2F-79EB-4419-ACDC-4B25026FB356}" presName="accent_4" presStyleCnt="0"/>
      <dgm:spPr/>
    </dgm:pt>
    <dgm:pt modelId="{162DF4BA-D906-47A4-B3EF-340B380ED617}" type="pres">
      <dgm:prSet presAssocID="{7F7D7B2F-79EB-4419-ACDC-4B25026FB356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006600"/>
          </a:solidFill>
        </a:ln>
      </dgm:spPr>
    </dgm:pt>
  </dgm:ptLst>
  <dgm:cxnLst>
    <dgm:cxn modelId="{1119E60B-72EC-450F-B048-D22682F88A05}" srcId="{346CAB19-53B6-4B1C-8306-33B9627CB5A8}" destId="{0C5E1917-7C0A-4CEC-A795-3673E92B4D57}" srcOrd="1" destOrd="0" parTransId="{3875882B-46ED-4219-9FCE-55FF8D5B7C74}" sibTransId="{E23FDA74-E3EC-4FFB-A0A0-2E38C5E155A4}"/>
    <dgm:cxn modelId="{2CB17C1C-1CD5-4270-B372-DF2F73DF09D0}" type="presOf" srcId="{0C5E1917-7C0A-4CEC-A795-3673E92B4D57}" destId="{3E444BC3-31C2-405A-907D-65C11691D141}" srcOrd="0" destOrd="0" presId="urn:microsoft.com/office/officeart/2008/layout/VerticalCurvedList"/>
    <dgm:cxn modelId="{643ED120-6289-4F38-8B7C-151E0C757842}" type="presOf" srcId="{ED956437-D25C-4908-A0A6-4FF790F0B6AD}" destId="{0033C164-9331-4F4D-BAB0-72FF94412363}" srcOrd="0" destOrd="0" presId="urn:microsoft.com/office/officeart/2008/layout/VerticalCurvedList"/>
    <dgm:cxn modelId="{C871412C-DF53-4DAF-91ED-9F9A1F3D4B63}" type="presOf" srcId="{7F7D7B2F-79EB-4419-ACDC-4B25026FB356}" destId="{E501D7BF-BDA2-42E2-B1BD-DACBA37271A2}" srcOrd="0" destOrd="0" presId="urn:microsoft.com/office/officeart/2008/layout/VerticalCurvedList"/>
    <dgm:cxn modelId="{8BF9AC7E-DDD2-454B-898F-628F290B3C2A}" type="presOf" srcId="{E506D3B6-13D7-4168-8455-A1176516E3CE}" destId="{33C8F119-A5FD-4E1E-82F4-38AAFCE03464}" srcOrd="0" destOrd="0" presId="urn:microsoft.com/office/officeart/2008/layout/VerticalCurvedList"/>
    <dgm:cxn modelId="{BA17F5A0-63CA-45F3-A653-DCEDCB780719}" srcId="{346CAB19-53B6-4B1C-8306-33B9627CB5A8}" destId="{7F7D7B2F-79EB-4419-ACDC-4B25026FB356}" srcOrd="3" destOrd="0" parTransId="{C8BDC3C6-BAF3-442B-90E1-C189B32F33A2}" sibTransId="{F7524D66-5EAD-4D66-A8BE-0AD24E52EA6D}"/>
    <dgm:cxn modelId="{96103DAB-8A26-4031-A3C7-F4A076F0FB48}" srcId="{346CAB19-53B6-4B1C-8306-33B9627CB5A8}" destId="{E506D3B6-13D7-4168-8455-A1176516E3CE}" srcOrd="0" destOrd="0" parTransId="{F54472DB-0225-420E-A8D4-2849E770A2C0}" sibTransId="{4939B756-66EB-45DD-AEF4-F0DFA2634EF8}"/>
    <dgm:cxn modelId="{3B1EA6AD-9C13-4584-AF3E-7FE33D2E5C70}" type="presOf" srcId="{346CAB19-53B6-4B1C-8306-33B9627CB5A8}" destId="{EA9CF45B-1971-4324-88D6-949AB85952AD}" srcOrd="0" destOrd="0" presId="urn:microsoft.com/office/officeart/2008/layout/VerticalCurvedList"/>
    <dgm:cxn modelId="{11F064BF-3103-4259-87FE-8566B00CBC8D}" srcId="{346CAB19-53B6-4B1C-8306-33B9627CB5A8}" destId="{ED956437-D25C-4908-A0A6-4FF790F0B6AD}" srcOrd="2" destOrd="0" parTransId="{4686F115-FEBE-4D4E-8B85-7C7851C0A4D1}" sibTransId="{790AC95C-DBBD-4289-8B3E-A87E03880C9E}"/>
    <dgm:cxn modelId="{B9A59BD0-1409-46EF-BDD7-28116284CA3A}" type="presOf" srcId="{4939B756-66EB-45DD-AEF4-F0DFA2634EF8}" destId="{1DFBED40-6B6E-422B-993F-38AA4334C733}" srcOrd="0" destOrd="0" presId="urn:microsoft.com/office/officeart/2008/layout/VerticalCurvedList"/>
    <dgm:cxn modelId="{F7589BC1-53AB-4B90-B814-E5453D058044}" type="presParOf" srcId="{EA9CF45B-1971-4324-88D6-949AB85952AD}" destId="{F548AFB8-815D-4B56-90D1-3B9BCC925699}" srcOrd="0" destOrd="0" presId="urn:microsoft.com/office/officeart/2008/layout/VerticalCurvedList"/>
    <dgm:cxn modelId="{5091D943-3B68-4754-90DD-421487E611BA}" type="presParOf" srcId="{F548AFB8-815D-4B56-90D1-3B9BCC925699}" destId="{DCE68771-0B9F-4F28-BCD7-271DB6573C32}" srcOrd="0" destOrd="0" presId="urn:microsoft.com/office/officeart/2008/layout/VerticalCurvedList"/>
    <dgm:cxn modelId="{AE913891-76C3-4E81-B03A-8E3D83E2BD8A}" type="presParOf" srcId="{DCE68771-0B9F-4F28-BCD7-271DB6573C32}" destId="{1ACFCF8F-F556-4165-8C95-51A36C7C6E09}" srcOrd="0" destOrd="0" presId="urn:microsoft.com/office/officeart/2008/layout/VerticalCurvedList"/>
    <dgm:cxn modelId="{86F173E7-477F-4C7A-AFE5-4757CD7DE70A}" type="presParOf" srcId="{DCE68771-0B9F-4F28-BCD7-271DB6573C32}" destId="{1DFBED40-6B6E-422B-993F-38AA4334C733}" srcOrd="1" destOrd="0" presId="urn:microsoft.com/office/officeart/2008/layout/VerticalCurvedList"/>
    <dgm:cxn modelId="{39DD342A-C1CA-4819-9951-A65B15EE1350}" type="presParOf" srcId="{DCE68771-0B9F-4F28-BCD7-271DB6573C32}" destId="{B06B9159-32A5-4618-881A-14D6E3392D1B}" srcOrd="2" destOrd="0" presId="urn:microsoft.com/office/officeart/2008/layout/VerticalCurvedList"/>
    <dgm:cxn modelId="{9434EBAB-879C-4D97-A7C4-C17C6F8BD849}" type="presParOf" srcId="{DCE68771-0B9F-4F28-BCD7-271DB6573C32}" destId="{5607558C-833C-4F9D-B44F-54E83A561F49}" srcOrd="3" destOrd="0" presId="urn:microsoft.com/office/officeart/2008/layout/VerticalCurvedList"/>
    <dgm:cxn modelId="{AE5A696B-3B7D-4E60-A46C-3F84388800B9}" type="presParOf" srcId="{F548AFB8-815D-4B56-90D1-3B9BCC925699}" destId="{33C8F119-A5FD-4E1E-82F4-38AAFCE03464}" srcOrd="1" destOrd="0" presId="urn:microsoft.com/office/officeart/2008/layout/VerticalCurvedList"/>
    <dgm:cxn modelId="{DC447034-A303-4E7C-A9A3-64F049ADACA0}" type="presParOf" srcId="{F548AFB8-815D-4B56-90D1-3B9BCC925699}" destId="{0AD5454E-97AC-4A5E-9496-ECFCA8013CA5}" srcOrd="2" destOrd="0" presId="urn:microsoft.com/office/officeart/2008/layout/VerticalCurvedList"/>
    <dgm:cxn modelId="{9C89253B-EBD0-4416-AC08-F5627D822664}" type="presParOf" srcId="{0AD5454E-97AC-4A5E-9496-ECFCA8013CA5}" destId="{287D5B75-DA52-4A16-9A5F-547F0EBEE536}" srcOrd="0" destOrd="0" presId="urn:microsoft.com/office/officeart/2008/layout/VerticalCurvedList"/>
    <dgm:cxn modelId="{FE29B16C-C4F6-4984-AD71-D1254AD18677}" type="presParOf" srcId="{F548AFB8-815D-4B56-90D1-3B9BCC925699}" destId="{3E444BC3-31C2-405A-907D-65C11691D141}" srcOrd="3" destOrd="0" presId="urn:microsoft.com/office/officeart/2008/layout/VerticalCurvedList"/>
    <dgm:cxn modelId="{3A689E35-9D7C-426B-99AE-3877E7C490B4}" type="presParOf" srcId="{F548AFB8-815D-4B56-90D1-3B9BCC925699}" destId="{479CF5A8-4EFF-4692-BED9-2348F294A412}" srcOrd="4" destOrd="0" presId="urn:microsoft.com/office/officeart/2008/layout/VerticalCurvedList"/>
    <dgm:cxn modelId="{50A3B552-4667-4B20-A1D7-4D0E16AD84B5}" type="presParOf" srcId="{479CF5A8-4EFF-4692-BED9-2348F294A412}" destId="{7BDEDC19-717E-4A49-A1CF-9369790E370F}" srcOrd="0" destOrd="0" presId="urn:microsoft.com/office/officeart/2008/layout/VerticalCurvedList"/>
    <dgm:cxn modelId="{73F438F4-0C92-4481-899D-5DF832BD7369}" type="presParOf" srcId="{F548AFB8-815D-4B56-90D1-3B9BCC925699}" destId="{0033C164-9331-4F4D-BAB0-72FF94412363}" srcOrd="5" destOrd="0" presId="urn:microsoft.com/office/officeart/2008/layout/VerticalCurvedList"/>
    <dgm:cxn modelId="{94FEC1A8-46A1-4BDA-9810-59B80C18455A}" type="presParOf" srcId="{F548AFB8-815D-4B56-90D1-3B9BCC925699}" destId="{8308C928-2F93-4624-A7A4-7B927FD00456}" srcOrd="6" destOrd="0" presId="urn:microsoft.com/office/officeart/2008/layout/VerticalCurvedList"/>
    <dgm:cxn modelId="{5047FB2A-AD80-4A01-9E64-4F2B31AE81C7}" type="presParOf" srcId="{8308C928-2F93-4624-A7A4-7B927FD00456}" destId="{C56DC8FA-1FB7-4D6D-AE9C-60E7419EA4AC}" srcOrd="0" destOrd="0" presId="urn:microsoft.com/office/officeart/2008/layout/VerticalCurvedList"/>
    <dgm:cxn modelId="{445A22C8-CB58-4615-BB0E-A261A1AFD0B5}" type="presParOf" srcId="{F548AFB8-815D-4B56-90D1-3B9BCC925699}" destId="{E501D7BF-BDA2-42E2-B1BD-DACBA37271A2}" srcOrd="7" destOrd="0" presId="urn:microsoft.com/office/officeart/2008/layout/VerticalCurvedList"/>
    <dgm:cxn modelId="{04A70D64-4A5F-45F2-9FAD-F6C1E7B7D12D}" type="presParOf" srcId="{F548AFB8-815D-4B56-90D1-3B9BCC925699}" destId="{D547322B-A939-446B-8019-7CDD4C5B3C19}" srcOrd="8" destOrd="0" presId="urn:microsoft.com/office/officeart/2008/layout/VerticalCurvedList"/>
    <dgm:cxn modelId="{E030D3CB-FD0E-4C47-8F3F-7C9E105D5933}" type="presParOf" srcId="{D547322B-A939-446B-8019-7CDD4C5B3C19}" destId="{162DF4BA-D906-47A4-B3EF-340B380ED6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6CAB19-53B6-4B1C-8306-33B9627CB5A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5C619E8-0F81-412E-892E-45C54E83E0E8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  <a:effectLst/>
            </a:rPr>
            <a:t>4640 – Capacitação de Recursos Humanos para a Competitividade</a:t>
          </a:r>
          <a:endParaRPr lang="pt-BR" dirty="0">
            <a:solidFill>
              <a:schemeClr val="bg1"/>
            </a:solidFill>
          </a:endParaRPr>
        </a:p>
      </dgm:t>
    </dgm:pt>
    <dgm:pt modelId="{2C633C02-0F0D-44D2-B8F5-97EC9123AEAC}" type="parTrans" cxnId="{598F62B1-A0EC-4001-BA19-75473398A4BA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0E8A6C92-50FB-483B-8D59-D731F4227A3A}" type="sibTrans" cxnId="{598F62B1-A0EC-4001-BA19-75473398A4BA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01E1F3A0-A725-454B-8A66-CD57F9622078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pt-BR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20WQ - Gestão de Política de Desenvolvimento Regional e Ordenamento Territorial</a:t>
          </a:r>
          <a:endParaRPr lang="pt-BR" dirty="0">
            <a:solidFill>
              <a:schemeClr val="bg1"/>
            </a:solidFill>
          </a:endParaRPr>
        </a:p>
      </dgm:t>
    </dgm:pt>
    <dgm:pt modelId="{0311309E-97B3-460F-A2ED-F58C965D7166}" type="parTrans" cxnId="{81C8233C-AEC2-4C26-BFE1-D8FF592BF6B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04B2D340-36C8-431C-808E-39EAD4212FC6}" type="sibTrans" cxnId="{81C8233C-AEC2-4C26-BFE1-D8FF592BF6BF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80F99CBB-ABBA-4D68-902A-0E127865523C}">
      <dgm:prSet phldrT="[Texto]"/>
      <dgm:spPr>
        <a:solidFill>
          <a:srgbClr val="006600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pt-BR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8340 –Desenvolvimento da Rede Regional de Inovação</a:t>
          </a:r>
          <a:endParaRPr lang="pt-BR" dirty="0">
            <a:solidFill>
              <a:schemeClr val="bg1"/>
            </a:solidFill>
          </a:endParaRPr>
        </a:p>
      </dgm:t>
    </dgm:pt>
    <dgm:pt modelId="{3F2CE558-5D2E-4942-B159-E56F333DC8A6}" type="parTrans" cxnId="{C2045FD4-CA00-416E-A94B-757FB06E2C3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DDFD8BCB-DB9D-4F47-ABA8-95FC07C1AFB1}" type="sibTrans" cxnId="{C2045FD4-CA00-416E-A94B-757FB06E2C32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EA9CF45B-1971-4324-88D6-949AB85952AD}" type="pres">
      <dgm:prSet presAssocID="{346CAB19-53B6-4B1C-8306-33B9627CB5A8}" presName="Name0" presStyleCnt="0">
        <dgm:presLayoutVars>
          <dgm:chMax val="7"/>
          <dgm:chPref val="7"/>
          <dgm:dir/>
        </dgm:presLayoutVars>
      </dgm:prSet>
      <dgm:spPr/>
    </dgm:pt>
    <dgm:pt modelId="{F548AFB8-815D-4B56-90D1-3B9BCC925699}" type="pres">
      <dgm:prSet presAssocID="{346CAB19-53B6-4B1C-8306-33B9627CB5A8}" presName="Name1" presStyleCnt="0"/>
      <dgm:spPr/>
    </dgm:pt>
    <dgm:pt modelId="{DCE68771-0B9F-4F28-BCD7-271DB6573C32}" type="pres">
      <dgm:prSet presAssocID="{346CAB19-53B6-4B1C-8306-33B9627CB5A8}" presName="cycle" presStyleCnt="0"/>
      <dgm:spPr/>
    </dgm:pt>
    <dgm:pt modelId="{1ACFCF8F-F556-4165-8C95-51A36C7C6E09}" type="pres">
      <dgm:prSet presAssocID="{346CAB19-53B6-4B1C-8306-33B9627CB5A8}" presName="srcNode" presStyleLbl="node1" presStyleIdx="0" presStyleCnt="3"/>
      <dgm:spPr/>
    </dgm:pt>
    <dgm:pt modelId="{1DFBED40-6B6E-422B-993F-38AA4334C733}" type="pres">
      <dgm:prSet presAssocID="{346CAB19-53B6-4B1C-8306-33B9627CB5A8}" presName="conn" presStyleLbl="parChTrans1D2" presStyleIdx="0" presStyleCnt="1"/>
      <dgm:spPr/>
    </dgm:pt>
    <dgm:pt modelId="{B06B9159-32A5-4618-881A-14D6E3392D1B}" type="pres">
      <dgm:prSet presAssocID="{346CAB19-53B6-4B1C-8306-33B9627CB5A8}" presName="extraNode" presStyleLbl="node1" presStyleIdx="0" presStyleCnt="3"/>
      <dgm:spPr/>
    </dgm:pt>
    <dgm:pt modelId="{5607558C-833C-4F9D-B44F-54E83A561F49}" type="pres">
      <dgm:prSet presAssocID="{346CAB19-53B6-4B1C-8306-33B9627CB5A8}" presName="dstNode" presStyleLbl="node1" presStyleIdx="0" presStyleCnt="3"/>
      <dgm:spPr/>
    </dgm:pt>
    <dgm:pt modelId="{EF9DD753-7B7C-4C59-9A88-A78EB3D8BC25}" type="pres">
      <dgm:prSet presAssocID="{85C619E8-0F81-412E-892E-45C54E83E0E8}" presName="text_1" presStyleLbl="node1" presStyleIdx="0" presStyleCnt="3">
        <dgm:presLayoutVars>
          <dgm:bulletEnabled val="1"/>
        </dgm:presLayoutVars>
      </dgm:prSet>
      <dgm:spPr/>
    </dgm:pt>
    <dgm:pt modelId="{BD3134FB-CB34-4A0E-B2AC-4C7A8EB62D9F}" type="pres">
      <dgm:prSet presAssocID="{85C619E8-0F81-412E-892E-45C54E83E0E8}" presName="accent_1" presStyleCnt="0"/>
      <dgm:spPr/>
    </dgm:pt>
    <dgm:pt modelId="{DF22FBDE-9528-45AF-A792-B2E453168023}" type="pres">
      <dgm:prSet presAssocID="{85C619E8-0F81-412E-892E-45C54E83E0E8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EA2972-D7F5-4BCA-B1DF-B90D17BA3E4B}" type="pres">
      <dgm:prSet presAssocID="{01E1F3A0-A725-454B-8A66-CD57F9622078}" presName="text_2" presStyleLbl="node1" presStyleIdx="1" presStyleCnt="3">
        <dgm:presLayoutVars>
          <dgm:bulletEnabled val="1"/>
        </dgm:presLayoutVars>
      </dgm:prSet>
      <dgm:spPr/>
    </dgm:pt>
    <dgm:pt modelId="{F05587A7-B141-45C1-BC0B-93A4B20330EC}" type="pres">
      <dgm:prSet presAssocID="{01E1F3A0-A725-454B-8A66-CD57F9622078}" presName="accent_2" presStyleCnt="0"/>
      <dgm:spPr/>
    </dgm:pt>
    <dgm:pt modelId="{BB5692C0-8F52-45B2-9AF0-C81B1880E118}" type="pres">
      <dgm:prSet presAssocID="{01E1F3A0-A725-454B-8A66-CD57F9622078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CF163B6-B22C-4A26-B727-D7BBD5B23CF9}" type="pres">
      <dgm:prSet presAssocID="{80F99CBB-ABBA-4D68-902A-0E127865523C}" presName="text_3" presStyleLbl="node1" presStyleIdx="2" presStyleCnt="3">
        <dgm:presLayoutVars>
          <dgm:bulletEnabled val="1"/>
        </dgm:presLayoutVars>
      </dgm:prSet>
      <dgm:spPr/>
    </dgm:pt>
    <dgm:pt modelId="{FE1FF440-1A0D-44D8-AF38-261B92429CAC}" type="pres">
      <dgm:prSet presAssocID="{80F99CBB-ABBA-4D68-902A-0E127865523C}" presName="accent_3" presStyleCnt="0"/>
      <dgm:spPr/>
    </dgm:pt>
    <dgm:pt modelId="{A68837F9-BBBA-4170-A7C7-2184AF46095F}" type="pres">
      <dgm:prSet presAssocID="{80F99CBB-ABBA-4D68-902A-0E127865523C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7EE3B06-1FC9-4ACB-8674-655D0AD95243}" type="presOf" srcId="{0E8A6C92-50FB-483B-8D59-D731F4227A3A}" destId="{1DFBED40-6B6E-422B-993F-38AA4334C733}" srcOrd="0" destOrd="0" presId="urn:microsoft.com/office/officeart/2008/layout/VerticalCurvedList"/>
    <dgm:cxn modelId="{81C8233C-AEC2-4C26-BFE1-D8FF592BF6BF}" srcId="{346CAB19-53B6-4B1C-8306-33B9627CB5A8}" destId="{01E1F3A0-A725-454B-8A66-CD57F9622078}" srcOrd="1" destOrd="0" parTransId="{0311309E-97B3-460F-A2ED-F58C965D7166}" sibTransId="{04B2D340-36C8-431C-808E-39EAD4212FC6}"/>
    <dgm:cxn modelId="{927A6F46-A9AF-41DC-B677-E128C821781A}" type="presOf" srcId="{85C619E8-0F81-412E-892E-45C54E83E0E8}" destId="{EF9DD753-7B7C-4C59-9A88-A78EB3D8BC25}" srcOrd="0" destOrd="0" presId="urn:microsoft.com/office/officeart/2008/layout/VerticalCurvedList"/>
    <dgm:cxn modelId="{9CFDCB69-E9DD-4E57-816C-2F86096A3A7D}" type="presOf" srcId="{80F99CBB-ABBA-4D68-902A-0E127865523C}" destId="{1CF163B6-B22C-4A26-B727-D7BBD5B23CF9}" srcOrd="0" destOrd="0" presId="urn:microsoft.com/office/officeart/2008/layout/VerticalCurvedList"/>
    <dgm:cxn modelId="{4DEAD88F-BAED-495E-87C9-9E08745F8429}" type="presOf" srcId="{01E1F3A0-A725-454B-8A66-CD57F9622078}" destId="{89EA2972-D7F5-4BCA-B1DF-B90D17BA3E4B}" srcOrd="0" destOrd="0" presId="urn:microsoft.com/office/officeart/2008/layout/VerticalCurvedList"/>
    <dgm:cxn modelId="{3B1EA6AD-9C13-4584-AF3E-7FE33D2E5C70}" type="presOf" srcId="{346CAB19-53B6-4B1C-8306-33B9627CB5A8}" destId="{EA9CF45B-1971-4324-88D6-949AB85952AD}" srcOrd="0" destOrd="0" presId="urn:microsoft.com/office/officeart/2008/layout/VerticalCurvedList"/>
    <dgm:cxn modelId="{598F62B1-A0EC-4001-BA19-75473398A4BA}" srcId="{346CAB19-53B6-4B1C-8306-33B9627CB5A8}" destId="{85C619E8-0F81-412E-892E-45C54E83E0E8}" srcOrd="0" destOrd="0" parTransId="{2C633C02-0F0D-44D2-B8F5-97EC9123AEAC}" sibTransId="{0E8A6C92-50FB-483B-8D59-D731F4227A3A}"/>
    <dgm:cxn modelId="{C2045FD4-CA00-416E-A94B-757FB06E2C32}" srcId="{346CAB19-53B6-4B1C-8306-33B9627CB5A8}" destId="{80F99CBB-ABBA-4D68-902A-0E127865523C}" srcOrd="2" destOrd="0" parTransId="{3F2CE558-5D2E-4942-B159-E56F333DC8A6}" sibTransId="{DDFD8BCB-DB9D-4F47-ABA8-95FC07C1AFB1}"/>
    <dgm:cxn modelId="{F7589BC1-53AB-4B90-B814-E5453D058044}" type="presParOf" srcId="{EA9CF45B-1971-4324-88D6-949AB85952AD}" destId="{F548AFB8-815D-4B56-90D1-3B9BCC925699}" srcOrd="0" destOrd="0" presId="urn:microsoft.com/office/officeart/2008/layout/VerticalCurvedList"/>
    <dgm:cxn modelId="{5091D943-3B68-4754-90DD-421487E611BA}" type="presParOf" srcId="{F548AFB8-815D-4B56-90D1-3B9BCC925699}" destId="{DCE68771-0B9F-4F28-BCD7-271DB6573C32}" srcOrd="0" destOrd="0" presId="urn:microsoft.com/office/officeart/2008/layout/VerticalCurvedList"/>
    <dgm:cxn modelId="{AE913891-76C3-4E81-B03A-8E3D83E2BD8A}" type="presParOf" srcId="{DCE68771-0B9F-4F28-BCD7-271DB6573C32}" destId="{1ACFCF8F-F556-4165-8C95-51A36C7C6E09}" srcOrd="0" destOrd="0" presId="urn:microsoft.com/office/officeart/2008/layout/VerticalCurvedList"/>
    <dgm:cxn modelId="{86F173E7-477F-4C7A-AFE5-4757CD7DE70A}" type="presParOf" srcId="{DCE68771-0B9F-4F28-BCD7-271DB6573C32}" destId="{1DFBED40-6B6E-422B-993F-38AA4334C733}" srcOrd="1" destOrd="0" presId="urn:microsoft.com/office/officeart/2008/layout/VerticalCurvedList"/>
    <dgm:cxn modelId="{39DD342A-C1CA-4819-9951-A65B15EE1350}" type="presParOf" srcId="{DCE68771-0B9F-4F28-BCD7-271DB6573C32}" destId="{B06B9159-32A5-4618-881A-14D6E3392D1B}" srcOrd="2" destOrd="0" presId="urn:microsoft.com/office/officeart/2008/layout/VerticalCurvedList"/>
    <dgm:cxn modelId="{9434EBAB-879C-4D97-A7C4-C17C6F8BD849}" type="presParOf" srcId="{DCE68771-0B9F-4F28-BCD7-271DB6573C32}" destId="{5607558C-833C-4F9D-B44F-54E83A561F49}" srcOrd="3" destOrd="0" presId="urn:microsoft.com/office/officeart/2008/layout/VerticalCurvedList"/>
    <dgm:cxn modelId="{A69442C8-08ED-4C3F-8803-C643F9D0D63B}" type="presParOf" srcId="{F548AFB8-815D-4B56-90D1-3B9BCC925699}" destId="{EF9DD753-7B7C-4C59-9A88-A78EB3D8BC25}" srcOrd="1" destOrd="0" presId="urn:microsoft.com/office/officeart/2008/layout/VerticalCurvedList"/>
    <dgm:cxn modelId="{55425569-1F90-4A21-BCE7-30ADA4C479AE}" type="presParOf" srcId="{F548AFB8-815D-4B56-90D1-3B9BCC925699}" destId="{BD3134FB-CB34-4A0E-B2AC-4C7A8EB62D9F}" srcOrd="2" destOrd="0" presId="urn:microsoft.com/office/officeart/2008/layout/VerticalCurvedList"/>
    <dgm:cxn modelId="{80A568AB-1FB0-45D8-B839-8391F64D0E9C}" type="presParOf" srcId="{BD3134FB-CB34-4A0E-B2AC-4C7A8EB62D9F}" destId="{DF22FBDE-9528-45AF-A792-B2E453168023}" srcOrd="0" destOrd="0" presId="urn:microsoft.com/office/officeart/2008/layout/VerticalCurvedList"/>
    <dgm:cxn modelId="{96AE05ED-37AB-4526-A308-D682EBD95644}" type="presParOf" srcId="{F548AFB8-815D-4B56-90D1-3B9BCC925699}" destId="{89EA2972-D7F5-4BCA-B1DF-B90D17BA3E4B}" srcOrd="3" destOrd="0" presId="urn:microsoft.com/office/officeart/2008/layout/VerticalCurvedList"/>
    <dgm:cxn modelId="{18948B57-6857-4EF4-AB27-18DD5B314D99}" type="presParOf" srcId="{F548AFB8-815D-4B56-90D1-3B9BCC925699}" destId="{F05587A7-B141-45C1-BC0B-93A4B20330EC}" srcOrd="4" destOrd="0" presId="urn:microsoft.com/office/officeart/2008/layout/VerticalCurvedList"/>
    <dgm:cxn modelId="{62873EC6-F8A5-45AD-AC6B-EA7432334711}" type="presParOf" srcId="{F05587A7-B141-45C1-BC0B-93A4B20330EC}" destId="{BB5692C0-8F52-45B2-9AF0-C81B1880E118}" srcOrd="0" destOrd="0" presId="urn:microsoft.com/office/officeart/2008/layout/VerticalCurvedList"/>
    <dgm:cxn modelId="{E0DA9D0E-B401-455D-9099-F77DB520482F}" type="presParOf" srcId="{F548AFB8-815D-4B56-90D1-3B9BCC925699}" destId="{1CF163B6-B22C-4A26-B727-D7BBD5B23CF9}" srcOrd="5" destOrd="0" presId="urn:microsoft.com/office/officeart/2008/layout/VerticalCurvedList"/>
    <dgm:cxn modelId="{E38B765F-75AB-46A3-85A4-DB2A87E0F9E8}" type="presParOf" srcId="{F548AFB8-815D-4B56-90D1-3B9BCC925699}" destId="{FE1FF440-1A0D-44D8-AF38-261B92429CAC}" srcOrd="6" destOrd="0" presId="urn:microsoft.com/office/officeart/2008/layout/VerticalCurvedList"/>
    <dgm:cxn modelId="{29D79792-B548-4613-A03C-2E5C7EE4F8D4}" type="presParOf" srcId="{FE1FF440-1A0D-44D8-AF38-261B92429CAC}" destId="{A68837F9-BBBA-4170-A7C7-2184AF4609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8AB7F-2BCB-4C5C-8E3E-F4545569D433}">
      <dsp:nvSpPr>
        <dsp:cNvPr id="0" name=""/>
        <dsp:cNvSpPr/>
      </dsp:nvSpPr>
      <dsp:spPr>
        <a:xfrm>
          <a:off x="0" y="0"/>
          <a:ext cx="4739781" cy="86071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 dirty="0"/>
            <a:t>Nossa Missão</a:t>
          </a:r>
        </a:p>
      </dsp:txBody>
      <dsp:txXfrm>
        <a:off x="0" y="0"/>
        <a:ext cx="4739781" cy="860710"/>
      </dsp:txXfrm>
    </dsp:sp>
    <dsp:sp modelId="{AFDA9556-421F-4CFD-8FD3-0AB9B52DA8E7}">
      <dsp:nvSpPr>
        <dsp:cNvPr id="0" name=""/>
        <dsp:cNvSpPr/>
      </dsp:nvSpPr>
      <dsp:spPr>
        <a:xfrm>
          <a:off x="0" y="860710"/>
          <a:ext cx="4739781" cy="18074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Promover o Desenvolvimento </a:t>
          </a:r>
          <a:r>
            <a:rPr lang="pt-BR" sz="2300" kern="1200" dirty="0" err="1"/>
            <a:t>Includente</a:t>
          </a:r>
          <a:r>
            <a:rPr lang="pt-BR" sz="2300" kern="1200" dirty="0"/>
            <a:t> e Sustentável de sua área de atuação e a integração competitiva da base produtiva regional na economia nacional e internacional </a:t>
          </a:r>
        </a:p>
      </dsp:txBody>
      <dsp:txXfrm>
        <a:off x="0" y="860710"/>
        <a:ext cx="4739781" cy="1807492"/>
      </dsp:txXfrm>
    </dsp:sp>
    <dsp:sp modelId="{117E3DAD-5118-416B-B3C1-C3AA17917E36}">
      <dsp:nvSpPr>
        <dsp:cNvPr id="0" name=""/>
        <dsp:cNvSpPr/>
      </dsp:nvSpPr>
      <dsp:spPr>
        <a:xfrm>
          <a:off x="0" y="2668203"/>
          <a:ext cx="4739781" cy="200832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BED40-6B6E-422B-993F-38AA4334C733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rgbClr val="00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8F119-A5FD-4E1E-82F4-38AAFCE03464}">
      <dsp:nvSpPr>
        <dsp:cNvPr id="0" name=""/>
        <dsp:cNvSpPr/>
      </dsp:nvSpPr>
      <dsp:spPr>
        <a:xfrm>
          <a:off x="552546" y="376446"/>
          <a:ext cx="7738060" cy="753284"/>
        </a:xfrm>
        <a:prstGeom prst="rect">
          <a:avLst/>
        </a:prstGeom>
        <a:solidFill>
          <a:srgbClr val="339933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214S – Estruturação e Dinamização das Atividades Produtivas</a:t>
          </a:r>
          <a:endParaRPr lang="pt-BR" sz="2200" kern="1200" dirty="0">
            <a:solidFill>
              <a:schemeClr val="bg1"/>
            </a:solidFill>
          </a:endParaRPr>
        </a:p>
      </dsp:txBody>
      <dsp:txXfrm>
        <a:off x="552546" y="376446"/>
        <a:ext cx="7738060" cy="753284"/>
      </dsp:txXfrm>
    </dsp:sp>
    <dsp:sp modelId="{287D5B75-DA52-4A16-9A5F-547F0EBEE536}">
      <dsp:nvSpPr>
        <dsp:cNvPr id="0" name=""/>
        <dsp:cNvSpPr/>
      </dsp:nvSpPr>
      <dsp:spPr>
        <a:xfrm>
          <a:off x="81743" y="282285"/>
          <a:ext cx="941605" cy="9416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00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44BC3-31C2-405A-907D-65C11691D141}">
      <dsp:nvSpPr>
        <dsp:cNvPr id="0" name=""/>
        <dsp:cNvSpPr/>
      </dsp:nvSpPr>
      <dsp:spPr>
        <a:xfrm>
          <a:off x="984421" y="1506568"/>
          <a:ext cx="7306185" cy="753284"/>
        </a:xfrm>
        <a:prstGeom prst="rect">
          <a:avLst/>
        </a:prstGeom>
        <a:solidFill>
          <a:srgbClr val="339933">
            <a:alpha val="9098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bg1"/>
              </a:solidFill>
              <a:effectLst/>
            </a:rPr>
            <a:t>8689 – Elaboração e Implementação do Zoneamento Ecológico-Econômico.</a:t>
          </a:r>
          <a:endParaRPr lang="pt-BR" sz="2200" kern="1200" dirty="0">
            <a:solidFill>
              <a:schemeClr val="bg1"/>
            </a:solidFill>
          </a:endParaRPr>
        </a:p>
      </dsp:txBody>
      <dsp:txXfrm>
        <a:off x="984421" y="1506568"/>
        <a:ext cx="7306185" cy="753284"/>
      </dsp:txXfrm>
    </dsp:sp>
    <dsp:sp modelId="{7BDEDC19-717E-4A49-A1CF-9369790E370F}">
      <dsp:nvSpPr>
        <dsp:cNvPr id="0" name=""/>
        <dsp:cNvSpPr/>
      </dsp:nvSpPr>
      <dsp:spPr>
        <a:xfrm>
          <a:off x="513618" y="1412408"/>
          <a:ext cx="941605" cy="94160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rgbClr val="00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3C164-9331-4F4D-BAB0-72FF94412363}">
      <dsp:nvSpPr>
        <dsp:cNvPr id="0" name=""/>
        <dsp:cNvSpPr/>
      </dsp:nvSpPr>
      <dsp:spPr>
        <a:xfrm>
          <a:off x="984421" y="2636691"/>
          <a:ext cx="7306185" cy="753284"/>
        </a:xfrm>
        <a:prstGeom prst="rect">
          <a:avLst/>
        </a:prstGeom>
        <a:solidFill>
          <a:srgbClr val="008000">
            <a:alpha val="8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bg1"/>
              </a:solidFill>
              <a:effectLst/>
            </a:rPr>
            <a:t>8902 – Promoção de investimentos  em infraestrutura econômica</a:t>
          </a:r>
          <a:endParaRPr lang="pt-BR" sz="2200" kern="1200" dirty="0">
            <a:solidFill>
              <a:schemeClr val="bg1"/>
            </a:solidFill>
          </a:endParaRPr>
        </a:p>
      </dsp:txBody>
      <dsp:txXfrm>
        <a:off x="984421" y="2636691"/>
        <a:ext cx="7306185" cy="753284"/>
      </dsp:txXfrm>
    </dsp:sp>
    <dsp:sp modelId="{C56DC8FA-1FB7-4D6D-AE9C-60E7419EA4AC}">
      <dsp:nvSpPr>
        <dsp:cNvPr id="0" name=""/>
        <dsp:cNvSpPr/>
      </dsp:nvSpPr>
      <dsp:spPr>
        <a:xfrm>
          <a:off x="513618" y="2542530"/>
          <a:ext cx="941605" cy="94160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rgbClr val="00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1D7BF-BDA2-42E2-B1BD-DACBA37271A2}">
      <dsp:nvSpPr>
        <dsp:cNvPr id="0" name=""/>
        <dsp:cNvSpPr/>
      </dsp:nvSpPr>
      <dsp:spPr>
        <a:xfrm>
          <a:off x="552546" y="3766813"/>
          <a:ext cx="7738060" cy="753284"/>
        </a:xfrm>
        <a:prstGeom prst="rect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bg1"/>
              </a:solidFill>
              <a:effectLst/>
            </a:rPr>
            <a:t>8917 – Fortalecimento das Administrações Locais.</a:t>
          </a:r>
          <a:endParaRPr lang="pt-BR" sz="2200" kern="1200" dirty="0">
            <a:solidFill>
              <a:schemeClr val="bg1"/>
            </a:solidFill>
          </a:endParaRPr>
        </a:p>
      </dsp:txBody>
      <dsp:txXfrm>
        <a:off x="552546" y="3766813"/>
        <a:ext cx="7738060" cy="753284"/>
      </dsp:txXfrm>
    </dsp:sp>
    <dsp:sp modelId="{162DF4BA-D906-47A4-B3EF-340B380ED617}">
      <dsp:nvSpPr>
        <dsp:cNvPr id="0" name=""/>
        <dsp:cNvSpPr/>
      </dsp:nvSpPr>
      <dsp:spPr>
        <a:xfrm>
          <a:off x="81743" y="3672652"/>
          <a:ext cx="941605" cy="94160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rgbClr val="00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BED40-6B6E-422B-993F-38AA4334C733}">
      <dsp:nvSpPr>
        <dsp:cNvPr id="0" name=""/>
        <dsp:cNvSpPr/>
      </dsp:nvSpPr>
      <dsp:spPr>
        <a:xfrm>
          <a:off x="-5535497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DD753-7B7C-4C59-9A88-A78EB3D8BC25}">
      <dsp:nvSpPr>
        <dsp:cNvPr id="0" name=""/>
        <dsp:cNvSpPr/>
      </dsp:nvSpPr>
      <dsp:spPr>
        <a:xfrm>
          <a:off x="679640" y="489654"/>
          <a:ext cx="7611729" cy="97930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732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>
              <a:solidFill>
                <a:schemeClr val="bg1"/>
              </a:solidFill>
              <a:effectLst/>
            </a:rPr>
            <a:t>4640 – Capacitação de Recursos Humanos para a Competitividade</a:t>
          </a:r>
          <a:endParaRPr lang="pt-BR" sz="2600" kern="1200" dirty="0">
            <a:solidFill>
              <a:schemeClr val="bg1"/>
            </a:solidFill>
          </a:endParaRPr>
        </a:p>
      </dsp:txBody>
      <dsp:txXfrm>
        <a:off x="679640" y="489654"/>
        <a:ext cx="7611729" cy="979308"/>
      </dsp:txXfrm>
    </dsp:sp>
    <dsp:sp modelId="{DF22FBDE-9528-45AF-A792-B2E453168023}">
      <dsp:nvSpPr>
        <dsp:cNvPr id="0" name=""/>
        <dsp:cNvSpPr/>
      </dsp:nvSpPr>
      <dsp:spPr>
        <a:xfrm>
          <a:off x="67572" y="367240"/>
          <a:ext cx="1224136" cy="12241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A2972-D7F5-4BCA-B1DF-B90D17BA3E4B}">
      <dsp:nvSpPr>
        <dsp:cNvPr id="0" name=""/>
        <dsp:cNvSpPr/>
      </dsp:nvSpPr>
      <dsp:spPr>
        <a:xfrm>
          <a:off x="1035619" y="1958617"/>
          <a:ext cx="7255750" cy="979308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732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pt-BR" sz="26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20WQ - Gestão de Política de Desenvolvimento Regional e Ordenamento Territorial</a:t>
          </a:r>
          <a:endParaRPr lang="pt-BR" sz="2600" kern="1200" dirty="0">
            <a:solidFill>
              <a:schemeClr val="bg1"/>
            </a:solidFill>
          </a:endParaRPr>
        </a:p>
      </dsp:txBody>
      <dsp:txXfrm>
        <a:off x="1035619" y="1958617"/>
        <a:ext cx="7255750" cy="979308"/>
      </dsp:txXfrm>
    </dsp:sp>
    <dsp:sp modelId="{BB5692C0-8F52-45B2-9AF0-C81B1880E118}">
      <dsp:nvSpPr>
        <dsp:cNvPr id="0" name=""/>
        <dsp:cNvSpPr/>
      </dsp:nvSpPr>
      <dsp:spPr>
        <a:xfrm>
          <a:off x="423551" y="1836204"/>
          <a:ext cx="1224136" cy="12241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163B6-B22C-4A26-B727-D7BBD5B23CF9}">
      <dsp:nvSpPr>
        <dsp:cNvPr id="0" name=""/>
        <dsp:cNvSpPr/>
      </dsp:nvSpPr>
      <dsp:spPr>
        <a:xfrm>
          <a:off x="679640" y="3427580"/>
          <a:ext cx="7611729" cy="979308"/>
        </a:xfrm>
        <a:prstGeom prst="rect">
          <a:avLst/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732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pt-BR" sz="26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8340 –Desenvolvimento da Rede Regional de Inovação</a:t>
          </a:r>
          <a:endParaRPr lang="pt-BR" sz="2600" kern="1200" dirty="0">
            <a:solidFill>
              <a:schemeClr val="bg1"/>
            </a:solidFill>
          </a:endParaRPr>
        </a:p>
      </dsp:txBody>
      <dsp:txXfrm>
        <a:off x="679640" y="3427580"/>
        <a:ext cx="7611729" cy="979308"/>
      </dsp:txXfrm>
    </dsp:sp>
    <dsp:sp modelId="{A68837F9-BBBA-4170-A7C7-2184AF46095F}">
      <dsp:nvSpPr>
        <dsp:cNvPr id="0" name=""/>
        <dsp:cNvSpPr/>
      </dsp:nvSpPr>
      <dsp:spPr>
        <a:xfrm>
          <a:off x="67572" y="3305167"/>
          <a:ext cx="1224136" cy="122413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C6B3-9063-4B58-89E0-F001612286A9}" type="datetimeFigureOut">
              <a:rPr lang="pt-BR" smtClean="0"/>
              <a:pPr/>
              <a:t>26/07/2018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194-9247-4239-8272-C5EC72DB6B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0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C6B3-9063-4B58-89E0-F001612286A9}" type="datetimeFigureOut">
              <a:rPr lang="pt-BR" smtClean="0"/>
              <a:pPr/>
              <a:t>26/07/2018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194-9247-4239-8272-C5EC72DB6B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26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C6B3-9063-4B58-89E0-F001612286A9}" type="datetimeFigureOut">
              <a:rPr lang="pt-BR" smtClean="0"/>
              <a:pPr/>
              <a:t>26/07/2018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194-9247-4239-8272-C5EC72DB6B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91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C6B3-9063-4B58-89E0-F001612286A9}" type="datetimeFigureOut">
              <a:rPr lang="pt-BR" smtClean="0"/>
              <a:pPr/>
              <a:t>26/07/2018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194-9247-4239-8272-C5EC72DB6B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26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C6B3-9063-4B58-89E0-F001612286A9}" type="datetimeFigureOut">
              <a:rPr lang="pt-BR" smtClean="0"/>
              <a:pPr/>
              <a:t>26/07/2018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194-9247-4239-8272-C5EC72DB6B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C6B3-9063-4B58-89E0-F001612286A9}" type="datetimeFigureOut">
              <a:rPr lang="pt-BR" smtClean="0"/>
              <a:pPr/>
              <a:t>26/07/2018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194-9247-4239-8272-C5EC72DB6B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73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C6B3-9063-4B58-89E0-F001612286A9}" type="datetimeFigureOut">
              <a:rPr lang="pt-BR" smtClean="0"/>
              <a:pPr/>
              <a:t>26/07/2018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194-9247-4239-8272-C5EC72DB6B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1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C6B3-9063-4B58-89E0-F001612286A9}" type="datetimeFigureOut">
              <a:rPr lang="pt-BR" smtClean="0"/>
              <a:pPr/>
              <a:t>26/07/2018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194-9247-4239-8272-C5EC72DB6B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0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C6B3-9063-4B58-89E0-F001612286A9}" type="datetimeFigureOut">
              <a:rPr lang="pt-BR" smtClean="0"/>
              <a:pPr/>
              <a:t>26/07/2018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194-9247-4239-8272-C5EC72DB6B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57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C6B3-9063-4B58-89E0-F001612286A9}" type="datetimeFigureOut">
              <a:rPr lang="pt-BR" smtClean="0"/>
              <a:pPr/>
              <a:t>26/07/2018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194-9247-4239-8272-C5EC72DB6B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5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C6B3-9063-4B58-89E0-F001612286A9}" type="datetimeFigureOut">
              <a:rPr lang="pt-BR" smtClean="0"/>
              <a:pPr/>
              <a:t>26/07/2018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5194-9247-4239-8272-C5EC72DB6B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75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1C6B3-9063-4B58-89E0-F001612286A9}" type="datetimeFigureOut">
              <a:rPr lang="pt-BR" smtClean="0"/>
              <a:pPr/>
              <a:t>26/07/2018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75194-9247-4239-8272-C5EC72DB6B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8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gds@sudene.gov.br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D8FEE10-E8BA-4157-85A9-001F2DE05BC4}"/>
              </a:ext>
            </a:extLst>
          </p:cNvPr>
          <p:cNvSpPr txBox="1"/>
          <p:nvPr/>
        </p:nvSpPr>
        <p:spPr>
          <a:xfrm>
            <a:off x="2435077" y="4529331"/>
            <a:ext cx="4002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+mj-lt"/>
              </a:rPr>
              <a:t>João Pessoa, 23 de Julho de 2018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3AAFCD-DE95-4B0D-9CE6-E07A8CE563BF}"/>
              </a:ext>
            </a:extLst>
          </p:cNvPr>
          <p:cNvSpPr txBox="1"/>
          <p:nvPr/>
        </p:nvSpPr>
        <p:spPr>
          <a:xfrm>
            <a:off x="858589" y="958210"/>
            <a:ext cx="71558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+ Gestão Municipal: </a:t>
            </a:r>
            <a:r>
              <a:rPr lang="pt-BR" sz="4400" dirty="0"/>
              <a:t>Fortalecimento das Administrações Locais na </a:t>
            </a:r>
            <a:r>
              <a:rPr lang="pt-BR" sz="4400" b="1" dirty="0"/>
              <a:t>Paraíba</a:t>
            </a:r>
            <a:r>
              <a:rPr lang="pt-BR" sz="4400" dirty="0"/>
              <a:t>, para o </a:t>
            </a:r>
            <a:r>
              <a:rPr lang="pt-BR" sz="4400" b="1" dirty="0"/>
              <a:t>Desenvolvimento Sustentável</a:t>
            </a:r>
          </a:p>
        </p:txBody>
      </p:sp>
    </p:spTree>
    <p:extLst>
      <p:ext uri="{BB962C8B-B14F-4D97-AF65-F5344CB8AC3E}">
        <p14:creationId xmlns:p14="http://schemas.microsoft.com/office/powerpoint/2010/main" val="2452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8BC4F79-8BAD-46FD-B17D-2FADCAC2C786}"/>
              </a:ext>
            </a:extLst>
          </p:cNvPr>
          <p:cNvSpPr txBox="1"/>
          <p:nvPr/>
        </p:nvSpPr>
        <p:spPr>
          <a:xfrm>
            <a:off x="4408507" y="217733"/>
            <a:ext cx="400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+Gestão Municipal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4EAEF33-85C4-4C0D-BA33-62963477E477}"/>
              </a:ext>
            </a:extLst>
          </p:cNvPr>
          <p:cNvSpPr txBox="1"/>
          <p:nvPr/>
        </p:nvSpPr>
        <p:spPr>
          <a:xfrm>
            <a:off x="3439638" y="740953"/>
            <a:ext cx="5169409" cy="3785652"/>
          </a:xfrm>
          <a:prstGeom prst="rect">
            <a:avLst/>
          </a:prstGeom>
          <a:solidFill>
            <a:schemeClr val="bg1">
              <a:alpha val="45882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nossa premissa de atuação é 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Fortalecer as capacidades municipais e a gestão pública municipal é fornecer condições para o desenvolvimento sustentável.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Como podemos fazer isso: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Formação de redes,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consór</a:t>
            </a:r>
            <a:r>
              <a:rPr lang="pt-BR" sz="1600" dirty="0">
                <a:solidFill>
                  <a:prstClr val="black"/>
                </a:solidFill>
                <a:latin typeface="Calibri" panose="020F0502020204030204"/>
              </a:rPr>
              <a:t>cios, parcerias institucionais;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Oferta</a:t>
            </a:r>
            <a:r>
              <a:rPr lang="pt-BR" sz="1600" dirty="0">
                <a:solidFill>
                  <a:prstClr val="black"/>
                </a:solidFill>
                <a:latin typeface="Calibri" panose="020F0502020204030204"/>
              </a:rPr>
              <a:t>r cursos de qualidade para os municípios;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Estimular a transparência pública e controle social;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dirty="0">
                <a:solidFill>
                  <a:prstClr val="black"/>
                </a:solidFill>
                <a:latin typeface="Calibri" panose="020F0502020204030204"/>
              </a:rPr>
              <a:t>Auxiliar no planejamento territorial;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dirty="0">
                <a:solidFill>
                  <a:prstClr val="black"/>
                </a:solidFill>
                <a:latin typeface="Calibri" panose="020F0502020204030204"/>
              </a:rPr>
              <a:t>Elaborar estudos e indicadores para monitorar com eficiência;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Divulgar potencialidades locais e informações essenciais para os municípios;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055326A-642D-44B7-8560-8F8D46945A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9638" y="5112263"/>
            <a:ext cx="5593490" cy="161544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7DF0BC1-70EC-4625-8A41-661266494C07}"/>
              </a:ext>
            </a:extLst>
          </p:cNvPr>
          <p:cNvSpPr/>
          <p:nvPr/>
        </p:nvSpPr>
        <p:spPr>
          <a:xfrm>
            <a:off x="3569515" y="5117055"/>
            <a:ext cx="50563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t-BR" sz="1400" dirty="0">
                <a:solidFill>
                  <a:schemeClr val="bg1"/>
                </a:solidFill>
              </a:rPr>
              <a:t>Essa ação é alinhada ao Objetivo nº 17 dos ODS:</a:t>
            </a:r>
          </a:p>
        </p:txBody>
      </p:sp>
    </p:spTree>
    <p:extLst>
      <p:ext uri="{BB962C8B-B14F-4D97-AF65-F5344CB8AC3E}">
        <p14:creationId xmlns:p14="http://schemas.microsoft.com/office/powerpoint/2010/main" val="408535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>
            <a:extLst>
              <a:ext uri="{FF2B5EF4-FFF2-40B4-BE49-F238E27FC236}">
                <a16:creationId xmlns:a16="http://schemas.microsoft.com/office/drawing/2014/main" id="{80B4378C-4AC5-4245-98EB-36E63F5108A2}"/>
              </a:ext>
            </a:extLst>
          </p:cNvPr>
          <p:cNvSpPr txBox="1"/>
          <p:nvPr/>
        </p:nvSpPr>
        <p:spPr>
          <a:xfrm>
            <a:off x="2013767" y="690975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Nossa meta é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9488274-EFB2-49A7-A64E-12E1DF64B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89" y="194064"/>
            <a:ext cx="4222698" cy="59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E0E82FFC-908C-494A-B25C-8248D37D9700}"/>
              </a:ext>
            </a:extLst>
          </p:cNvPr>
          <p:cNvSpPr txBox="1"/>
          <p:nvPr/>
        </p:nvSpPr>
        <p:spPr>
          <a:xfrm>
            <a:off x="3162650" y="310393"/>
            <a:ext cx="586108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/>
              <a:t>Em 2018 já estão sendo ofertados:</a:t>
            </a:r>
          </a:p>
          <a:p>
            <a:pPr algn="r"/>
            <a:endParaRPr lang="pt-BR" sz="1400" dirty="0"/>
          </a:p>
          <a:p>
            <a:pPr algn="r"/>
            <a:r>
              <a:rPr lang="pt-BR" sz="1400" b="1" dirty="0">
                <a:latin typeface="+mj-lt"/>
              </a:rPr>
              <a:t>1. Seminário sobre Desenvolvimento Local </a:t>
            </a:r>
          </a:p>
          <a:p>
            <a:pPr algn="r"/>
            <a:r>
              <a:rPr lang="pt-BR" sz="1400" b="1" dirty="0">
                <a:latin typeface="+mj-lt"/>
              </a:rPr>
              <a:t>	2. SICONV I (da proposta à celebração do convênio)</a:t>
            </a:r>
          </a:p>
          <a:p>
            <a:pPr algn="r"/>
            <a:r>
              <a:rPr lang="pt-BR" sz="1400" b="1" dirty="0">
                <a:latin typeface="+mj-lt"/>
              </a:rPr>
              <a:t>	3. SICONV II (execução e prestação de contas)</a:t>
            </a:r>
          </a:p>
          <a:p>
            <a:pPr algn="r"/>
            <a:r>
              <a:rPr lang="pt-BR" sz="1400" b="1" dirty="0">
                <a:latin typeface="+mj-lt"/>
              </a:rPr>
              <a:t>	4. Elaboração de projetos com ênfase em convênios</a:t>
            </a:r>
          </a:p>
          <a:p>
            <a:pPr algn="r"/>
            <a:endParaRPr lang="pt-BR" sz="1400" b="1" dirty="0">
              <a:latin typeface="+mj-lt"/>
            </a:endParaRPr>
          </a:p>
          <a:p>
            <a:pPr algn="r"/>
            <a:endParaRPr lang="pt-BR" sz="1400" b="1" dirty="0">
              <a:latin typeface="+mj-lt"/>
            </a:endParaRPr>
          </a:p>
          <a:p>
            <a:pPr algn="r"/>
            <a:endParaRPr lang="pt-BR" sz="1400" b="1" dirty="0">
              <a:latin typeface="+mj-lt"/>
            </a:endParaRPr>
          </a:p>
          <a:p>
            <a:pPr algn="r"/>
            <a:endParaRPr lang="pt-BR" sz="1400" b="1" dirty="0">
              <a:latin typeface="+mj-lt"/>
            </a:endParaRPr>
          </a:p>
          <a:p>
            <a:pPr algn="r"/>
            <a:endParaRPr lang="pt-BR" sz="1400" b="1" dirty="0">
              <a:latin typeface="+mj-lt"/>
            </a:endParaRPr>
          </a:p>
          <a:p>
            <a:pPr algn="r"/>
            <a:endParaRPr lang="pt-BR" sz="1400" b="1" dirty="0">
              <a:latin typeface="+mj-lt"/>
            </a:endParaRPr>
          </a:p>
          <a:p>
            <a:pPr algn="r"/>
            <a:r>
              <a:rPr lang="pt-BR" sz="1400" b="1" dirty="0">
                <a:latin typeface="+mj-lt"/>
              </a:rPr>
              <a:t> </a:t>
            </a:r>
          </a:p>
          <a:p>
            <a:pPr algn="r"/>
            <a:endParaRPr lang="pt-BR" sz="1400" b="1" dirty="0">
              <a:latin typeface="+mj-lt"/>
            </a:endParaRPr>
          </a:p>
          <a:p>
            <a:pPr algn="r"/>
            <a:endParaRPr lang="pt-BR" sz="1400" b="1" dirty="0">
              <a:latin typeface="+mj-lt"/>
            </a:endParaRPr>
          </a:p>
          <a:p>
            <a:pPr algn="r"/>
            <a:endParaRPr lang="pt-BR" sz="1400" b="1" dirty="0">
              <a:latin typeface="+mj-lt"/>
            </a:endParaRPr>
          </a:p>
          <a:p>
            <a:pPr algn="r"/>
            <a:endParaRPr lang="pt-BR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r"/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Resultado da:</a:t>
            </a:r>
          </a:p>
          <a:p>
            <a:pPr algn="r"/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Parceria com os Centros Regionais da ESAF no Nordeste (Pernambuco, Bahia e Ceará)</a:t>
            </a:r>
          </a:p>
          <a:p>
            <a:pPr algn="r"/>
            <a:endParaRPr lang="pt-BR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r"/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Contando com a participação e mobilização de: </a:t>
            </a:r>
          </a:p>
          <a:p>
            <a:pPr algn="r"/>
            <a:r>
              <a:rPr lang="pt-BR" sz="1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Associações Municipalistas, BNDES, BNB, Secretarias de Estado, Sebrae, Institutos Federais e Universidades, Rede SICONV</a:t>
            </a:r>
          </a:p>
          <a:p>
            <a:pPr algn="r"/>
            <a:endParaRPr lang="pt-BR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r"/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* Nos estados Piauí e Espírito Santo serão realizados em parceria com os Governos Estaduais. </a:t>
            </a:r>
          </a:p>
          <a:p>
            <a:pPr algn="r"/>
            <a:endParaRPr lang="pt-BR" sz="1400" b="1" dirty="0">
              <a:latin typeface="+mj-lt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249A61C-4FA0-4B6F-800E-F492878973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8095" y="2888470"/>
            <a:ext cx="3014290" cy="99963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AEB2472-7B36-4A3C-A86B-9510954A442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5240" y="1954712"/>
            <a:ext cx="1889264" cy="99963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7F2007B-4695-4FB3-BEE7-A22E5B85A55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82060" y="1954712"/>
            <a:ext cx="1913180" cy="99963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80B4378C-4AC5-4245-98EB-36E63F5108A2}"/>
              </a:ext>
            </a:extLst>
          </p:cNvPr>
          <p:cNvSpPr txBox="1"/>
          <p:nvPr/>
        </p:nvSpPr>
        <p:spPr>
          <a:xfrm>
            <a:off x="2013767" y="690975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Nossa meta é </a:t>
            </a:r>
          </a:p>
        </p:txBody>
      </p:sp>
    </p:spTree>
    <p:extLst>
      <p:ext uri="{BB962C8B-B14F-4D97-AF65-F5344CB8AC3E}">
        <p14:creationId xmlns:p14="http://schemas.microsoft.com/office/powerpoint/2010/main" val="158721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9B87BDF-19AA-48A7-874E-B33D68914491}"/>
              </a:ext>
            </a:extLst>
          </p:cNvPr>
          <p:cNvSpPr txBox="1"/>
          <p:nvPr/>
        </p:nvSpPr>
        <p:spPr>
          <a:xfrm>
            <a:off x="3129092" y="171570"/>
            <a:ext cx="580518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+mj-lt"/>
              </a:rPr>
              <a:t>+Gestão Municipal</a:t>
            </a:r>
          </a:p>
          <a:p>
            <a:endParaRPr lang="pt-BR" sz="2800" b="1" dirty="0">
              <a:latin typeface="+mj-lt"/>
            </a:endParaRPr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pt-BR" b="1" dirty="0">
                <a:latin typeface="+mj-lt"/>
              </a:rPr>
              <a:t>Com essa etapa de cursos esperamos:</a:t>
            </a:r>
          </a:p>
          <a:p>
            <a:pPr marL="285750" indent="-285750" algn="r">
              <a:buFont typeface="Wingdings" panose="05000000000000000000" pitchFamily="2" charset="2"/>
              <a:buChar char="ü"/>
            </a:pPr>
            <a:endParaRPr lang="pt-BR" b="1" dirty="0">
              <a:latin typeface="+mj-lt"/>
            </a:endParaRPr>
          </a:p>
          <a:p>
            <a:pPr marL="1714500" lvl="3" indent="-342900" algn="r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Atuar com maior proximidade dos municípios e fortalecer as parcerias necessárias para o desenvolvimento das capacidades municipais;</a:t>
            </a:r>
          </a:p>
          <a:p>
            <a:pPr marL="1714500" lvl="3" indent="-342900" algn="r">
              <a:buFont typeface="Arial" panose="020B0604020202020204" pitchFamily="34" charset="0"/>
              <a:buChar char="•"/>
            </a:pPr>
            <a:endParaRPr lang="pt-BR" b="1" dirty="0">
              <a:latin typeface="+mj-lt"/>
            </a:endParaRPr>
          </a:p>
          <a:p>
            <a:pPr marL="1257300" lvl="2" indent="-342900" algn="r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Estimular e melhorar a articulação e cooperação  intermunicipal;</a:t>
            </a:r>
          </a:p>
          <a:p>
            <a:pPr marL="1257300" lvl="2" indent="-342900" algn="r">
              <a:buFont typeface="Arial" panose="020B0604020202020204" pitchFamily="34" charset="0"/>
              <a:buChar char="•"/>
            </a:pPr>
            <a:endParaRPr lang="pt-BR" b="1" dirty="0">
              <a:latin typeface="+mj-lt"/>
            </a:endParaRPr>
          </a:p>
          <a:p>
            <a:pPr marL="1257300" lvl="2" indent="-342900" algn="r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Contribuir para a melhoria dos projetos e captação de recursos do municípios que se reverterá em melhoria de acesso a serviços e equipamentos públicos para a sociedade;</a:t>
            </a:r>
          </a:p>
          <a:p>
            <a:pPr marL="1257300" lvl="2" indent="-342900" algn="r">
              <a:buFont typeface="Arial" panose="020B0604020202020204" pitchFamily="34" charset="0"/>
              <a:buChar char="•"/>
            </a:pPr>
            <a:endParaRPr lang="pt-BR" b="1" dirty="0">
              <a:latin typeface="+mj-lt"/>
            </a:endParaRPr>
          </a:p>
          <a:p>
            <a:pPr marL="1257300" lvl="2" indent="-342900" algn="r">
              <a:buFont typeface="Arial" panose="020B0604020202020204" pitchFamily="34" charset="0"/>
              <a:buChar char="•"/>
            </a:pPr>
            <a:r>
              <a:rPr lang="pt-BR" b="1" dirty="0">
                <a:latin typeface="+mj-lt"/>
              </a:rPr>
              <a:t>Ouvir as necessidades e dificuldades dos municípios para melhorar as ações do +Gestão Municipal.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88116E1-34A1-44C9-B987-6746933B08FA}"/>
              </a:ext>
            </a:extLst>
          </p:cNvPr>
          <p:cNvSpPr txBox="1"/>
          <p:nvPr/>
        </p:nvSpPr>
        <p:spPr>
          <a:xfrm>
            <a:off x="3876870" y="1787397"/>
            <a:ext cx="490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>
                <a:latin typeface="+mj-lt"/>
              </a:rPr>
              <a:t> </a:t>
            </a:r>
          </a:p>
          <a:p>
            <a:pPr algn="r"/>
            <a:endParaRPr lang="pt-BR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428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AD08749-2E45-4A9F-8495-C07693683331}"/>
              </a:ext>
            </a:extLst>
          </p:cNvPr>
          <p:cNvSpPr txBox="1"/>
          <p:nvPr/>
        </p:nvSpPr>
        <p:spPr>
          <a:xfrm>
            <a:off x="1765738" y="1903464"/>
            <a:ext cx="5023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Obrigadas!</a:t>
            </a:r>
          </a:p>
          <a:p>
            <a:pPr algn="ctr"/>
            <a:r>
              <a:rPr lang="pt-BR" sz="2400" b="1" dirty="0"/>
              <a:t>Vera Lúcia Batista da Silva Assunção</a:t>
            </a:r>
          </a:p>
          <a:p>
            <a:pPr algn="ctr"/>
            <a:r>
              <a:rPr lang="pt-BR" sz="2400" b="1" dirty="0" err="1"/>
              <a:t>Macira</a:t>
            </a:r>
            <a:r>
              <a:rPr lang="pt-BR" sz="2400" b="1" dirty="0"/>
              <a:t> Regia </a:t>
            </a:r>
            <a:r>
              <a:rPr lang="pt-BR" sz="2400" b="1" dirty="0" err="1"/>
              <a:t>Sotero</a:t>
            </a:r>
            <a:r>
              <a:rPr lang="pt-BR" sz="2400" b="1" dirty="0"/>
              <a:t> </a:t>
            </a:r>
          </a:p>
          <a:p>
            <a:pPr algn="ctr"/>
            <a:r>
              <a:rPr lang="pt-BR" sz="2400" b="1" dirty="0"/>
              <a:t>Isis Moreira</a:t>
            </a:r>
            <a:endParaRPr lang="pt-BR" sz="2000" b="1" dirty="0"/>
          </a:p>
          <a:p>
            <a:pPr algn="ctr"/>
            <a:endParaRPr lang="pt-BR" sz="2000" dirty="0">
              <a:solidFill>
                <a:srgbClr val="FF0000"/>
              </a:solidFill>
              <a:hlinkClick r:id="rId3"/>
            </a:endParaRPr>
          </a:p>
          <a:p>
            <a:pPr algn="ctr"/>
            <a:r>
              <a:rPr lang="pt-BR" sz="2000" dirty="0">
                <a:solidFill>
                  <a:srgbClr val="FF0000"/>
                </a:solidFill>
                <a:hlinkClick r:id="rId3"/>
              </a:rPr>
              <a:t>cgds@sudene.gov.br</a:t>
            </a:r>
            <a:endParaRPr lang="pt-BR" sz="2000" dirty="0">
              <a:solidFill>
                <a:srgbClr val="FF0000"/>
              </a:solidFill>
            </a:endParaRPr>
          </a:p>
          <a:p>
            <a:pPr algn="ctr"/>
            <a:r>
              <a:rPr lang="pt-BR" sz="1600" b="1" dirty="0"/>
              <a:t>CGDS: (81)2102-2011</a:t>
            </a:r>
          </a:p>
          <a:p>
            <a:pPr algn="ctr"/>
            <a:endParaRPr lang="pt-BR" sz="2000" b="1" dirty="0"/>
          </a:p>
          <a:p>
            <a:pPr algn="ctr"/>
            <a:endParaRPr lang="pt-BR" sz="2000" b="1" dirty="0"/>
          </a:p>
          <a:p>
            <a:pPr algn="ctr"/>
            <a:endParaRPr lang="pt-BR" sz="2400" b="1" dirty="0"/>
          </a:p>
          <a:p>
            <a:pPr algn="ctr"/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18420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68CCD09-4AA1-4F98-A25B-EED22AD2A7BC}"/>
              </a:ext>
            </a:extLst>
          </p:cNvPr>
          <p:cNvSpPr txBox="1"/>
          <p:nvPr/>
        </p:nvSpPr>
        <p:spPr>
          <a:xfrm>
            <a:off x="4777623" y="645469"/>
            <a:ext cx="400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atin typeface="+mj-lt"/>
              </a:rPr>
              <a:t>A Sudene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87BD5E0-F414-4231-8BE2-242928BBC879}"/>
              </a:ext>
            </a:extLst>
          </p:cNvPr>
          <p:cNvSpPr txBox="1"/>
          <p:nvPr/>
        </p:nvSpPr>
        <p:spPr>
          <a:xfrm>
            <a:off x="4327246" y="4390269"/>
            <a:ext cx="49035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sz="1200" dirty="0"/>
              <a:t>Lei Complementar n° 125, de 03 de janeiro de 2007</a:t>
            </a:r>
          </a:p>
          <a:p>
            <a:pPr algn="just"/>
            <a:endParaRPr lang="pt-BR" sz="1400" b="1" dirty="0">
              <a:latin typeface="+mj-lt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EBCF8CD-3C5E-48C0-80E2-A063426901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9507067"/>
              </p:ext>
            </p:extLst>
          </p:nvPr>
        </p:nvGraphicFramePr>
        <p:xfrm>
          <a:off x="3850545" y="1468072"/>
          <a:ext cx="4739781" cy="2869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826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8235B9B-0E23-4033-B61F-27987C1D46D0}"/>
              </a:ext>
            </a:extLst>
          </p:cNvPr>
          <p:cNvSpPr/>
          <p:nvPr/>
        </p:nvSpPr>
        <p:spPr>
          <a:xfrm>
            <a:off x="942809" y="2340528"/>
            <a:ext cx="2808000" cy="2306973"/>
          </a:xfrm>
          <a:prstGeom prst="roundRect">
            <a:avLst/>
          </a:prstGeom>
          <a:solidFill>
            <a:srgbClr val="008000">
              <a:alpha val="72157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FEF1373-1213-4EA2-85FE-C39F8EEF2DBA}"/>
              </a:ext>
            </a:extLst>
          </p:cNvPr>
          <p:cNvSpPr txBox="1"/>
          <p:nvPr/>
        </p:nvSpPr>
        <p:spPr>
          <a:xfrm>
            <a:off x="2376214" y="281978"/>
            <a:ext cx="400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atin typeface="+mj-lt"/>
              </a:rPr>
              <a:t>Área de Atuação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0594B82-3808-4CCB-A438-770E91E99C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3"/>
          <a:stretch/>
        </p:blipFill>
        <p:spPr>
          <a:xfrm>
            <a:off x="4228169" y="1026833"/>
            <a:ext cx="4181313" cy="4989659"/>
          </a:xfrm>
          <a:prstGeom prst="rect">
            <a:avLst/>
          </a:prstGeom>
        </p:spPr>
      </p:pic>
      <p:grpSp>
        <p:nvGrpSpPr>
          <p:cNvPr id="7" name="Grupo 14">
            <a:extLst>
              <a:ext uri="{FF2B5EF4-FFF2-40B4-BE49-F238E27FC236}">
                <a16:creationId xmlns:a16="http://schemas.microsoft.com/office/drawing/2014/main" id="{6459C682-0466-4EF8-BDE0-B943A0F9A5FA}"/>
              </a:ext>
            </a:extLst>
          </p:cNvPr>
          <p:cNvGrpSpPr/>
          <p:nvPr/>
        </p:nvGrpSpPr>
        <p:grpSpPr>
          <a:xfrm>
            <a:off x="3689489" y="5383041"/>
            <a:ext cx="1512168" cy="1439862"/>
            <a:chOff x="3311318" y="4509120"/>
            <a:chExt cx="1512168" cy="1439862"/>
          </a:xfrm>
        </p:grpSpPr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B78A6E65-626C-44E6-863B-B909B46EA693}"/>
                </a:ext>
              </a:extLst>
            </p:cNvPr>
            <p:cNvSpPr/>
            <p:nvPr/>
          </p:nvSpPr>
          <p:spPr>
            <a:xfrm>
              <a:off x="3347471" y="4509120"/>
              <a:ext cx="1439863" cy="1439862"/>
            </a:xfrm>
            <a:custGeom>
              <a:avLst/>
              <a:gdLst/>
              <a:ahLst/>
              <a:cxnLst/>
              <a:rect l="l" t="t" r="r" b="b"/>
              <a:pathLst>
                <a:path w="1440179" h="1440179">
                  <a:moveTo>
                    <a:pt x="720089" y="0"/>
                  </a:moveTo>
                  <a:lnTo>
                    <a:pt x="672750" y="1531"/>
                  </a:lnTo>
                  <a:lnTo>
                    <a:pt x="626227" y="6064"/>
                  </a:lnTo>
                  <a:lnTo>
                    <a:pt x="580615" y="13502"/>
                  </a:lnTo>
                  <a:lnTo>
                    <a:pt x="536011" y="23751"/>
                  </a:lnTo>
                  <a:lnTo>
                    <a:pt x="492508" y="36716"/>
                  </a:lnTo>
                  <a:lnTo>
                    <a:pt x="450201" y="52301"/>
                  </a:lnTo>
                  <a:lnTo>
                    <a:pt x="409186" y="70412"/>
                  </a:lnTo>
                  <a:lnTo>
                    <a:pt x="369557" y="90955"/>
                  </a:lnTo>
                  <a:lnTo>
                    <a:pt x="331410" y="113833"/>
                  </a:lnTo>
                  <a:lnTo>
                    <a:pt x="294839" y="138952"/>
                  </a:lnTo>
                  <a:lnTo>
                    <a:pt x="259939" y="166217"/>
                  </a:lnTo>
                  <a:lnTo>
                    <a:pt x="226805" y="195533"/>
                  </a:lnTo>
                  <a:lnTo>
                    <a:pt x="195533" y="226805"/>
                  </a:lnTo>
                  <a:lnTo>
                    <a:pt x="166217" y="259939"/>
                  </a:lnTo>
                  <a:lnTo>
                    <a:pt x="138952" y="294839"/>
                  </a:lnTo>
                  <a:lnTo>
                    <a:pt x="113833" y="331410"/>
                  </a:lnTo>
                  <a:lnTo>
                    <a:pt x="90955" y="369557"/>
                  </a:lnTo>
                  <a:lnTo>
                    <a:pt x="70412" y="409186"/>
                  </a:lnTo>
                  <a:lnTo>
                    <a:pt x="52301" y="450201"/>
                  </a:lnTo>
                  <a:lnTo>
                    <a:pt x="36716" y="492508"/>
                  </a:lnTo>
                  <a:lnTo>
                    <a:pt x="23751" y="536011"/>
                  </a:lnTo>
                  <a:lnTo>
                    <a:pt x="13502" y="580615"/>
                  </a:lnTo>
                  <a:lnTo>
                    <a:pt x="6064" y="626227"/>
                  </a:lnTo>
                  <a:lnTo>
                    <a:pt x="1531" y="672750"/>
                  </a:lnTo>
                  <a:lnTo>
                    <a:pt x="0" y="720089"/>
                  </a:lnTo>
                  <a:lnTo>
                    <a:pt x="1531" y="767429"/>
                  </a:lnTo>
                  <a:lnTo>
                    <a:pt x="6064" y="813952"/>
                  </a:lnTo>
                  <a:lnTo>
                    <a:pt x="13502" y="859564"/>
                  </a:lnTo>
                  <a:lnTo>
                    <a:pt x="23751" y="904168"/>
                  </a:lnTo>
                  <a:lnTo>
                    <a:pt x="36716" y="947671"/>
                  </a:lnTo>
                  <a:lnTo>
                    <a:pt x="52301" y="989978"/>
                  </a:lnTo>
                  <a:lnTo>
                    <a:pt x="70412" y="1030993"/>
                  </a:lnTo>
                  <a:lnTo>
                    <a:pt x="90955" y="1070622"/>
                  </a:lnTo>
                  <a:lnTo>
                    <a:pt x="113833" y="1108769"/>
                  </a:lnTo>
                  <a:lnTo>
                    <a:pt x="138952" y="1145340"/>
                  </a:lnTo>
                  <a:lnTo>
                    <a:pt x="166217" y="1180240"/>
                  </a:lnTo>
                  <a:lnTo>
                    <a:pt x="195533" y="1213374"/>
                  </a:lnTo>
                  <a:lnTo>
                    <a:pt x="226805" y="1244646"/>
                  </a:lnTo>
                  <a:lnTo>
                    <a:pt x="259939" y="1273962"/>
                  </a:lnTo>
                  <a:lnTo>
                    <a:pt x="294839" y="1301227"/>
                  </a:lnTo>
                  <a:lnTo>
                    <a:pt x="331410" y="1326346"/>
                  </a:lnTo>
                  <a:lnTo>
                    <a:pt x="369557" y="1349224"/>
                  </a:lnTo>
                  <a:lnTo>
                    <a:pt x="409186" y="1369767"/>
                  </a:lnTo>
                  <a:lnTo>
                    <a:pt x="450201" y="1387878"/>
                  </a:lnTo>
                  <a:lnTo>
                    <a:pt x="492508" y="1403463"/>
                  </a:lnTo>
                  <a:lnTo>
                    <a:pt x="536011" y="1416428"/>
                  </a:lnTo>
                  <a:lnTo>
                    <a:pt x="580615" y="1426677"/>
                  </a:lnTo>
                  <a:lnTo>
                    <a:pt x="626227" y="1434115"/>
                  </a:lnTo>
                  <a:lnTo>
                    <a:pt x="672750" y="1438648"/>
                  </a:lnTo>
                  <a:lnTo>
                    <a:pt x="720089" y="1440179"/>
                  </a:lnTo>
                  <a:lnTo>
                    <a:pt x="767429" y="1438648"/>
                  </a:lnTo>
                  <a:lnTo>
                    <a:pt x="813952" y="1434115"/>
                  </a:lnTo>
                  <a:lnTo>
                    <a:pt x="859564" y="1426677"/>
                  </a:lnTo>
                  <a:lnTo>
                    <a:pt x="904168" y="1416428"/>
                  </a:lnTo>
                  <a:lnTo>
                    <a:pt x="947671" y="1403463"/>
                  </a:lnTo>
                  <a:lnTo>
                    <a:pt x="989978" y="1387878"/>
                  </a:lnTo>
                  <a:lnTo>
                    <a:pt x="1030993" y="1369767"/>
                  </a:lnTo>
                  <a:lnTo>
                    <a:pt x="1070622" y="1349224"/>
                  </a:lnTo>
                  <a:lnTo>
                    <a:pt x="1108769" y="1326346"/>
                  </a:lnTo>
                  <a:lnTo>
                    <a:pt x="1145340" y="1301227"/>
                  </a:lnTo>
                  <a:lnTo>
                    <a:pt x="1180240" y="1273962"/>
                  </a:lnTo>
                  <a:lnTo>
                    <a:pt x="1213374" y="1244646"/>
                  </a:lnTo>
                  <a:lnTo>
                    <a:pt x="1244646" y="1213374"/>
                  </a:lnTo>
                  <a:lnTo>
                    <a:pt x="1273962" y="1180240"/>
                  </a:lnTo>
                  <a:lnTo>
                    <a:pt x="1301227" y="1145340"/>
                  </a:lnTo>
                  <a:lnTo>
                    <a:pt x="1326346" y="1108769"/>
                  </a:lnTo>
                  <a:lnTo>
                    <a:pt x="1349224" y="1070622"/>
                  </a:lnTo>
                  <a:lnTo>
                    <a:pt x="1369767" y="1030993"/>
                  </a:lnTo>
                  <a:lnTo>
                    <a:pt x="1387878" y="989978"/>
                  </a:lnTo>
                  <a:lnTo>
                    <a:pt x="1403463" y="947671"/>
                  </a:lnTo>
                  <a:lnTo>
                    <a:pt x="1416428" y="904168"/>
                  </a:lnTo>
                  <a:lnTo>
                    <a:pt x="1426677" y="859564"/>
                  </a:lnTo>
                  <a:lnTo>
                    <a:pt x="1434115" y="813952"/>
                  </a:lnTo>
                  <a:lnTo>
                    <a:pt x="1438648" y="767429"/>
                  </a:lnTo>
                  <a:lnTo>
                    <a:pt x="1440179" y="720089"/>
                  </a:lnTo>
                  <a:lnTo>
                    <a:pt x="1438648" y="672750"/>
                  </a:lnTo>
                  <a:lnTo>
                    <a:pt x="1434115" y="626227"/>
                  </a:lnTo>
                  <a:lnTo>
                    <a:pt x="1426677" y="580615"/>
                  </a:lnTo>
                  <a:lnTo>
                    <a:pt x="1416428" y="536011"/>
                  </a:lnTo>
                  <a:lnTo>
                    <a:pt x="1403463" y="492508"/>
                  </a:lnTo>
                  <a:lnTo>
                    <a:pt x="1387878" y="450201"/>
                  </a:lnTo>
                  <a:lnTo>
                    <a:pt x="1369767" y="409186"/>
                  </a:lnTo>
                  <a:lnTo>
                    <a:pt x="1349224" y="369557"/>
                  </a:lnTo>
                  <a:lnTo>
                    <a:pt x="1326346" y="331410"/>
                  </a:lnTo>
                  <a:lnTo>
                    <a:pt x="1301227" y="294839"/>
                  </a:lnTo>
                  <a:lnTo>
                    <a:pt x="1273962" y="259939"/>
                  </a:lnTo>
                  <a:lnTo>
                    <a:pt x="1244646" y="226805"/>
                  </a:lnTo>
                  <a:lnTo>
                    <a:pt x="1213374" y="195533"/>
                  </a:lnTo>
                  <a:lnTo>
                    <a:pt x="1180240" y="166217"/>
                  </a:lnTo>
                  <a:lnTo>
                    <a:pt x="1145340" y="138952"/>
                  </a:lnTo>
                  <a:lnTo>
                    <a:pt x="1108769" y="113833"/>
                  </a:lnTo>
                  <a:lnTo>
                    <a:pt x="1070622" y="90955"/>
                  </a:lnTo>
                  <a:lnTo>
                    <a:pt x="1030993" y="70412"/>
                  </a:lnTo>
                  <a:lnTo>
                    <a:pt x="989978" y="52301"/>
                  </a:lnTo>
                  <a:lnTo>
                    <a:pt x="947671" y="36716"/>
                  </a:lnTo>
                  <a:lnTo>
                    <a:pt x="904168" y="23751"/>
                  </a:lnTo>
                  <a:lnTo>
                    <a:pt x="859564" y="13502"/>
                  </a:lnTo>
                  <a:lnTo>
                    <a:pt x="813952" y="6064"/>
                  </a:lnTo>
                  <a:lnTo>
                    <a:pt x="767429" y="1531"/>
                  </a:lnTo>
                  <a:lnTo>
                    <a:pt x="720089" y="0"/>
                  </a:lnTo>
                  <a:close/>
                </a:path>
              </a:pathLst>
            </a:custGeom>
            <a:solidFill>
              <a:srgbClr val="2E5496">
                <a:alpha val="89804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86213DD-1BEF-4E76-ACC0-72384FA4EC6E}"/>
                </a:ext>
              </a:extLst>
            </p:cNvPr>
            <p:cNvSpPr txBox="1"/>
            <p:nvPr/>
          </p:nvSpPr>
          <p:spPr>
            <a:xfrm>
              <a:off x="3311318" y="4936663"/>
              <a:ext cx="151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NORTE DE MG E ES</a:t>
              </a:r>
            </a:p>
          </p:txBody>
        </p:sp>
      </p:grpSp>
      <p:grpSp>
        <p:nvGrpSpPr>
          <p:cNvPr id="10" name="Grupo 10">
            <a:extLst>
              <a:ext uri="{FF2B5EF4-FFF2-40B4-BE49-F238E27FC236}">
                <a16:creationId xmlns:a16="http://schemas.microsoft.com/office/drawing/2014/main" id="{50D01841-11B3-463A-94FE-DDCF26EDA43C}"/>
              </a:ext>
            </a:extLst>
          </p:cNvPr>
          <p:cNvGrpSpPr/>
          <p:nvPr/>
        </p:nvGrpSpPr>
        <p:grpSpPr>
          <a:xfrm>
            <a:off x="6493488" y="121577"/>
            <a:ext cx="1512168" cy="1439862"/>
            <a:chOff x="10875955" y="-4926726"/>
            <a:chExt cx="1512168" cy="1439862"/>
          </a:xfrm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11FD87A4-F083-4759-8F55-D6827E12AD77}"/>
                </a:ext>
              </a:extLst>
            </p:cNvPr>
            <p:cNvSpPr/>
            <p:nvPr/>
          </p:nvSpPr>
          <p:spPr>
            <a:xfrm>
              <a:off x="10912108" y="-4926726"/>
              <a:ext cx="1439863" cy="1439862"/>
            </a:xfrm>
            <a:custGeom>
              <a:avLst/>
              <a:gdLst/>
              <a:ahLst/>
              <a:cxnLst/>
              <a:rect l="l" t="t" r="r" b="b"/>
              <a:pathLst>
                <a:path w="1440179" h="1440179">
                  <a:moveTo>
                    <a:pt x="720089" y="0"/>
                  </a:moveTo>
                  <a:lnTo>
                    <a:pt x="672750" y="1531"/>
                  </a:lnTo>
                  <a:lnTo>
                    <a:pt x="626227" y="6064"/>
                  </a:lnTo>
                  <a:lnTo>
                    <a:pt x="580615" y="13502"/>
                  </a:lnTo>
                  <a:lnTo>
                    <a:pt x="536011" y="23751"/>
                  </a:lnTo>
                  <a:lnTo>
                    <a:pt x="492508" y="36716"/>
                  </a:lnTo>
                  <a:lnTo>
                    <a:pt x="450201" y="52301"/>
                  </a:lnTo>
                  <a:lnTo>
                    <a:pt x="409186" y="70412"/>
                  </a:lnTo>
                  <a:lnTo>
                    <a:pt x="369557" y="90955"/>
                  </a:lnTo>
                  <a:lnTo>
                    <a:pt x="331410" y="113833"/>
                  </a:lnTo>
                  <a:lnTo>
                    <a:pt x="294839" y="138952"/>
                  </a:lnTo>
                  <a:lnTo>
                    <a:pt x="259939" y="166217"/>
                  </a:lnTo>
                  <a:lnTo>
                    <a:pt x="226805" y="195533"/>
                  </a:lnTo>
                  <a:lnTo>
                    <a:pt x="195533" y="226805"/>
                  </a:lnTo>
                  <a:lnTo>
                    <a:pt x="166217" y="259939"/>
                  </a:lnTo>
                  <a:lnTo>
                    <a:pt x="138952" y="294839"/>
                  </a:lnTo>
                  <a:lnTo>
                    <a:pt x="113833" y="331410"/>
                  </a:lnTo>
                  <a:lnTo>
                    <a:pt x="90955" y="369557"/>
                  </a:lnTo>
                  <a:lnTo>
                    <a:pt x="70412" y="409186"/>
                  </a:lnTo>
                  <a:lnTo>
                    <a:pt x="52301" y="450201"/>
                  </a:lnTo>
                  <a:lnTo>
                    <a:pt x="36716" y="492508"/>
                  </a:lnTo>
                  <a:lnTo>
                    <a:pt x="23751" y="536011"/>
                  </a:lnTo>
                  <a:lnTo>
                    <a:pt x="13502" y="580615"/>
                  </a:lnTo>
                  <a:lnTo>
                    <a:pt x="6064" y="626227"/>
                  </a:lnTo>
                  <a:lnTo>
                    <a:pt x="1531" y="672750"/>
                  </a:lnTo>
                  <a:lnTo>
                    <a:pt x="0" y="720089"/>
                  </a:lnTo>
                  <a:lnTo>
                    <a:pt x="1531" y="767429"/>
                  </a:lnTo>
                  <a:lnTo>
                    <a:pt x="6064" y="813952"/>
                  </a:lnTo>
                  <a:lnTo>
                    <a:pt x="13502" y="859564"/>
                  </a:lnTo>
                  <a:lnTo>
                    <a:pt x="23751" y="904168"/>
                  </a:lnTo>
                  <a:lnTo>
                    <a:pt x="36716" y="947671"/>
                  </a:lnTo>
                  <a:lnTo>
                    <a:pt x="52301" y="989978"/>
                  </a:lnTo>
                  <a:lnTo>
                    <a:pt x="70412" y="1030993"/>
                  </a:lnTo>
                  <a:lnTo>
                    <a:pt x="90955" y="1070622"/>
                  </a:lnTo>
                  <a:lnTo>
                    <a:pt x="113833" y="1108769"/>
                  </a:lnTo>
                  <a:lnTo>
                    <a:pt x="138952" y="1145340"/>
                  </a:lnTo>
                  <a:lnTo>
                    <a:pt x="166217" y="1180240"/>
                  </a:lnTo>
                  <a:lnTo>
                    <a:pt x="195533" y="1213374"/>
                  </a:lnTo>
                  <a:lnTo>
                    <a:pt x="226805" y="1244646"/>
                  </a:lnTo>
                  <a:lnTo>
                    <a:pt x="259939" y="1273962"/>
                  </a:lnTo>
                  <a:lnTo>
                    <a:pt x="294839" y="1301227"/>
                  </a:lnTo>
                  <a:lnTo>
                    <a:pt x="331410" y="1326346"/>
                  </a:lnTo>
                  <a:lnTo>
                    <a:pt x="369557" y="1349224"/>
                  </a:lnTo>
                  <a:lnTo>
                    <a:pt x="409186" y="1369767"/>
                  </a:lnTo>
                  <a:lnTo>
                    <a:pt x="450201" y="1387878"/>
                  </a:lnTo>
                  <a:lnTo>
                    <a:pt x="492508" y="1403463"/>
                  </a:lnTo>
                  <a:lnTo>
                    <a:pt x="536011" y="1416428"/>
                  </a:lnTo>
                  <a:lnTo>
                    <a:pt x="580615" y="1426677"/>
                  </a:lnTo>
                  <a:lnTo>
                    <a:pt x="626227" y="1434115"/>
                  </a:lnTo>
                  <a:lnTo>
                    <a:pt x="672750" y="1438648"/>
                  </a:lnTo>
                  <a:lnTo>
                    <a:pt x="720089" y="1440179"/>
                  </a:lnTo>
                  <a:lnTo>
                    <a:pt x="767429" y="1438648"/>
                  </a:lnTo>
                  <a:lnTo>
                    <a:pt x="813952" y="1434115"/>
                  </a:lnTo>
                  <a:lnTo>
                    <a:pt x="859564" y="1426677"/>
                  </a:lnTo>
                  <a:lnTo>
                    <a:pt x="904168" y="1416428"/>
                  </a:lnTo>
                  <a:lnTo>
                    <a:pt x="947671" y="1403463"/>
                  </a:lnTo>
                  <a:lnTo>
                    <a:pt x="989978" y="1387878"/>
                  </a:lnTo>
                  <a:lnTo>
                    <a:pt x="1030993" y="1369767"/>
                  </a:lnTo>
                  <a:lnTo>
                    <a:pt x="1070622" y="1349224"/>
                  </a:lnTo>
                  <a:lnTo>
                    <a:pt x="1108769" y="1326346"/>
                  </a:lnTo>
                  <a:lnTo>
                    <a:pt x="1145340" y="1301227"/>
                  </a:lnTo>
                  <a:lnTo>
                    <a:pt x="1180240" y="1273962"/>
                  </a:lnTo>
                  <a:lnTo>
                    <a:pt x="1213374" y="1244646"/>
                  </a:lnTo>
                  <a:lnTo>
                    <a:pt x="1244646" y="1213374"/>
                  </a:lnTo>
                  <a:lnTo>
                    <a:pt x="1273962" y="1180240"/>
                  </a:lnTo>
                  <a:lnTo>
                    <a:pt x="1301227" y="1145340"/>
                  </a:lnTo>
                  <a:lnTo>
                    <a:pt x="1326346" y="1108769"/>
                  </a:lnTo>
                  <a:lnTo>
                    <a:pt x="1349224" y="1070622"/>
                  </a:lnTo>
                  <a:lnTo>
                    <a:pt x="1369767" y="1030993"/>
                  </a:lnTo>
                  <a:lnTo>
                    <a:pt x="1387878" y="989978"/>
                  </a:lnTo>
                  <a:lnTo>
                    <a:pt x="1403463" y="947671"/>
                  </a:lnTo>
                  <a:lnTo>
                    <a:pt x="1416428" y="904168"/>
                  </a:lnTo>
                  <a:lnTo>
                    <a:pt x="1426677" y="859564"/>
                  </a:lnTo>
                  <a:lnTo>
                    <a:pt x="1434115" y="813952"/>
                  </a:lnTo>
                  <a:lnTo>
                    <a:pt x="1438648" y="767429"/>
                  </a:lnTo>
                  <a:lnTo>
                    <a:pt x="1440179" y="720089"/>
                  </a:lnTo>
                  <a:lnTo>
                    <a:pt x="1438648" y="672750"/>
                  </a:lnTo>
                  <a:lnTo>
                    <a:pt x="1434115" y="626227"/>
                  </a:lnTo>
                  <a:lnTo>
                    <a:pt x="1426677" y="580615"/>
                  </a:lnTo>
                  <a:lnTo>
                    <a:pt x="1416428" y="536011"/>
                  </a:lnTo>
                  <a:lnTo>
                    <a:pt x="1403463" y="492508"/>
                  </a:lnTo>
                  <a:lnTo>
                    <a:pt x="1387878" y="450201"/>
                  </a:lnTo>
                  <a:lnTo>
                    <a:pt x="1369767" y="409186"/>
                  </a:lnTo>
                  <a:lnTo>
                    <a:pt x="1349224" y="369557"/>
                  </a:lnTo>
                  <a:lnTo>
                    <a:pt x="1326346" y="331410"/>
                  </a:lnTo>
                  <a:lnTo>
                    <a:pt x="1301227" y="294839"/>
                  </a:lnTo>
                  <a:lnTo>
                    <a:pt x="1273962" y="259939"/>
                  </a:lnTo>
                  <a:lnTo>
                    <a:pt x="1244646" y="226805"/>
                  </a:lnTo>
                  <a:lnTo>
                    <a:pt x="1213374" y="195533"/>
                  </a:lnTo>
                  <a:lnTo>
                    <a:pt x="1180240" y="166217"/>
                  </a:lnTo>
                  <a:lnTo>
                    <a:pt x="1145340" y="138952"/>
                  </a:lnTo>
                  <a:lnTo>
                    <a:pt x="1108769" y="113833"/>
                  </a:lnTo>
                  <a:lnTo>
                    <a:pt x="1070622" y="90955"/>
                  </a:lnTo>
                  <a:lnTo>
                    <a:pt x="1030993" y="70412"/>
                  </a:lnTo>
                  <a:lnTo>
                    <a:pt x="989978" y="52301"/>
                  </a:lnTo>
                  <a:lnTo>
                    <a:pt x="947671" y="36716"/>
                  </a:lnTo>
                  <a:lnTo>
                    <a:pt x="904168" y="23751"/>
                  </a:lnTo>
                  <a:lnTo>
                    <a:pt x="859564" y="13502"/>
                  </a:lnTo>
                  <a:lnTo>
                    <a:pt x="813952" y="6064"/>
                  </a:lnTo>
                  <a:lnTo>
                    <a:pt x="767429" y="1531"/>
                  </a:lnTo>
                  <a:lnTo>
                    <a:pt x="720089" y="0"/>
                  </a:lnTo>
                  <a:close/>
                </a:path>
              </a:pathLst>
            </a:custGeom>
            <a:solidFill>
              <a:srgbClr val="2E5496">
                <a:alpha val="69804"/>
              </a:srgbClr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86777970-FBEF-4EC5-8199-FF5E88DB0619}"/>
                </a:ext>
              </a:extLst>
            </p:cNvPr>
            <p:cNvSpPr txBox="1"/>
            <p:nvPr/>
          </p:nvSpPr>
          <p:spPr>
            <a:xfrm>
              <a:off x="10875955" y="-4658604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9 ESTADOS DO NORDESTE</a:t>
              </a:r>
            </a:p>
          </p:txBody>
        </p:sp>
      </p:grpSp>
      <p:sp>
        <p:nvSpPr>
          <p:cNvPr id="13" name="Text Box 10">
            <a:extLst>
              <a:ext uri="{FF2B5EF4-FFF2-40B4-BE49-F238E27FC236}">
                <a16:creationId xmlns:a16="http://schemas.microsoft.com/office/drawing/2014/main" id="{397085F5-3C44-4F00-B543-BCEBFA6E9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214" y="2466809"/>
            <a:ext cx="2808000" cy="20544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500" b="1" u="sng" dirty="0">
                <a:solidFill>
                  <a:schemeClr val="bg1"/>
                </a:solidFill>
                <a:latin typeface="+mj-lt"/>
              </a:rPr>
              <a:t>Principais Dados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500" dirty="0">
                <a:solidFill>
                  <a:schemeClr val="bg1"/>
                </a:solidFill>
                <a:latin typeface="+mj-lt"/>
              </a:rPr>
              <a:t>Total de municípios: 1.990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500" dirty="0">
                <a:solidFill>
                  <a:schemeClr val="bg1"/>
                </a:solidFill>
                <a:latin typeface="+mj-lt"/>
              </a:rPr>
              <a:t>Área em km</a:t>
            </a:r>
            <a:r>
              <a:rPr lang="pt-BR" altLang="pt-BR" sz="1500" baseline="30000" dirty="0">
                <a:solidFill>
                  <a:schemeClr val="bg1"/>
                </a:solidFill>
                <a:latin typeface="+mj-lt"/>
              </a:rPr>
              <a:t>2</a:t>
            </a:r>
            <a:r>
              <a:rPr lang="pt-BR" altLang="pt-BR" sz="1500" dirty="0">
                <a:solidFill>
                  <a:schemeClr val="bg1"/>
                </a:solidFill>
                <a:latin typeface="+mj-lt"/>
              </a:rPr>
              <a:t>: 1.789.582,1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500" dirty="0">
                <a:solidFill>
                  <a:schemeClr val="bg1"/>
                </a:solidFill>
                <a:latin typeface="+mj-lt"/>
              </a:rPr>
              <a:t>População (milhões/</a:t>
            </a:r>
            <a:r>
              <a:rPr lang="pt-BR" altLang="pt-BR" sz="1500" dirty="0" err="1">
                <a:solidFill>
                  <a:schemeClr val="bg1"/>
                </a:solidFill>
                <a:latin typeface="+mj-lt"/>
              </a:rPr>
              <a:t>hab</a:t>
            </a:r>
            <a:r>
              <a:rPr lang="pt-BR" altLang="pt-BR" sz="1500" dirty="0">
                <a:solidFill>
                  <a:schemeClr val="bg1"/>
                </a:solidFill>
                <a:latin typeface="+mj-lt"/>
              </a:rPr>
              <a:t>): 61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500" dirty="0">
                <a:solidFill>
                  <a:schemeClr val="bg1"/>
                </a:solidFill>
                <a:latin typeface="+mj-lt"/>
              </a:rPr>
              <a:t>PIB (2015): R$ 901,7 bilhões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500" dirty="0">
                <a:solidFill>
                  <a:schemeClr val="bg1"/>
                </a:solidFill>
                <a:latin typeface="+mj-lt"/>
              </a:rPr>
              <a:t>Participação (2015): 15%</a:t>
            </a:r>
          </a:p>
        </p:txBody>
      </p:sp>
    </p:spTree>
    <p:extLst>
      <p:ext uri="{BB962C8B-B14F-4D97-AF65-F5344CB8AC3E}">
        <p14:creationId xmlns:p14="http://schemas.microsoft.com/office/powerpoint/2010/main" val="2314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7831532-1992-42D2-BEEE-27E3B71EE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56" y="740953"/>
            <a:ext cx="4181312" cy="494835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8BC4F79-8BAD-46FD-B17D-2FADCAC2C786}"/>
              </a:ext>
            </a:extLst>
          </p:cNvPr>
          <p:cNvSpPr txBox="1"/>
          <p:nvPr/>
        </p:nvSpPr>
        <p:spPr>
          <a:xfrm>
            <a:off x="4408507" y="217733"/>
            <a:ext cx="400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atin typeface="+mj-lt"/>
              </a:rPr>
              <a:t>Semiárido Brasileiro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4EAEF33-85C4-4C0D-BA33-62963477E477}"/>
              </a:ext>
            </a:extLst>
          </p:cNvPr>
          <p:cNvSpPr txBox="1"/>
          <p:nvPr/>
        </p:nvSpPr>
        <p:spPr>
          <a:xfrm>
            <a:off x="210232" y="304726"/>
            <a:ext cx="4002832" cy="2554545"/>
          </a:xfrm>
          <a:prstGeom prst="rect">
            <a:avLst/>
          </a:prstGeom>
          <a:solidFill>
            <a:schemeClr val="bg1">
              <a:alpha val="45882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/>
              <a:t>A área de atuação da Sudene possui 1.789.582,1 km² de extensão. </a:t>
            </a:r>
          </a:p>
          <a:p>
            <a:r>
              <a:rPr lang="pt-BR" sz="1600" dirty="0"/>
              <a:t>O Semiárido ocupa 63% desta área, com uma ocupação de 45,5% da população desta região.</a:t>
            </a:r>
          </a:p>
          <a:p>
            <a:endParaRPr lang="pt-BR" sz="1600" dirty="0"/>
          </a:p>
          <a:p>
            <a:r>
              <a:rPr lang="pt-BR" sz="1600" dirty="0"/>
              <a:t>É o Semiárido mais populoso do mundo</a:t>
            </a:r>
          </a:p>
          <a:p>
            <a:endParaRPr lang="pt-BR" sz="1600" dirty="0"/>
          </a:p>
          <a:p>
            <a:r>
              <a:rPr lang="pt-BR" sz="1600" dirty="0"/>
              <a:t>Nova delimitação (</a:t>
            </a:r>
            <a:r>
              <a:rPr lang="pt-BR" sz="1600" dirty="0" err="1"/>
              <a:t>Nov</a:t>
            </a:r>
            <a:r>
              <a:rPr lang="pt-BR" sz="1600" dirty="0"/>
              <a:t> 2017): 1.262 municípios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32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855FE02-DC01-4928-BCA4-A95414FA15EA}"/>
              </a:ext>
            </a:extLst>
          </p:cNvPr>
          <p:cNvSpPr txBox="1"/>
          <p:nvPr/>
        </p:nvSpPr>
        <p:spPr>
          <a:xfrm>
            <a:off x="4777623" y="645469"/>
            <a:ext cx="400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>
                <a:latin typeface="+mj-lt"/>
              </a:rPr>
              <a:t>Atuação da Sudene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B43661C-CAAE-4F69-AA63-8562BEECCA83}"/>
              </a:ext>
            </a:extLst>
          </p:cNvPr>
          <p:cNvSpPr txBox="1"/>
          <p:nvPr/>
        </p:nvSpPr>
        <p:spPr>
          <a:xfrm>
            <a:off x="3238150" y="1569283"/>
            <a:ext cx="5542305" cy="232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1400" dirty="0"/>
              <a:t>Conselho Deliberativo – CONDEL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1400" dirty="0"/>
              <a:t>Fundo Constitucional de Financiamento do Nordeste – FNE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1400" dirty="0"/>
              <a:t>Fundo de Desenvolvimento do Nordeste – FDNE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1400" dirty="0"/>
              <a:t>Incentivos e Benefícios Fiscais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1400" dirty="0"/>
              <a:t>Planejamentos Regionais e Sub-regionais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pt-BR" sz="1400" dirty="0"/>
              <a:t>Políticas Públicas para o Desenvolvimento Sustentável com execução do Orçamento Geral da União</a:t>
            </a:r>
          </a:p>
        </p:txBody>
      </p:sp>
    </p:spTree>
    <p:extLst>
      <p:ext uri="{BB962C8B-B14F-4D97-AF65-F5344CB8AC3E}">
        <p14:creationId xmlns:p14="http://schemas.microsoft.com/office/powerpoint/2010/main" val="27061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68CCD09-4AA1-4F98-A25B-EED22AD2A7BC}"/>
              </a:ext>
            </a:extLst>
          </p:cNvPr>
          <p:cNvSpPr txBox="1"/>
          <p:nvPr/>
        </p:nvSpPr>
        <p:spPr>
          <a:xfrm>
            <a:off x="1048624" y="645469"/>
            <a:ext cx="7731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pt-BR" sz="2800" dirty="0"/>
              <a:t>Fundos do Desenvolvimento do Nordeste - FDNE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0376885C-643E-410F-BEBB-AFE99E16F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0428" y="1556792"/>
            <a:ext cx="5490043" cy="2836912"/>
          </a:xfrm>
        </p:spPr>
        <p:txBody>
          <a:bodyPr>
            <a:normAutofit fontScale="62500" lnSpcReduction="20000"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pt-BR" b="1" dirty="0"/>
              <a:t>Finalidade</a:t>
            </a:r>
            <a:r>
              <a:rPr lang="pt-BR" dirty="0"/>
              <a:t> :  Assegurar recursos para investimentos em infraestrutura e serviços públicos e em empreendimentos produtivos com grande capacidade germinativa de novos negócios e novas atividades produtivas.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b="1" dirty="0"/>
              <a:t>A quem se destina</a:t>
            </a:r>
            <a:r>
              <a:rPr lang="pt-BR" dirty="0"/>
              <a:t>: Empreendimentos de interesse de pessoas jurídicas que venham a ser implantados, ampliados, modernizados ou diversificados</a:t>
            </a:r>
            <a:br>
              <a:rPr lang="pt-BR" dirty="0"/>
            </a:br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Participação de Recursos</a:t>
            </a:r>
            <a:r>
              <a:rPr lang="pt-BR" dirty="0"/>
              <a:t>:  Até 80% do investimento total do projeto, limitada a 90% do investimento fixo, conforme tabela a seguir: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88E2D3C-5752-4953-B370-E32C9B32F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758" y="4314825"/>
            <a:ext cx="71532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8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FEF1373-1213-4EA2-85FE-C39F8EEF2DBA}"/>
              </a:ext>
            </a:extLst>
          </p:cNvPr>
          <p:cNvSpPr txBox="1"/>
          <p:nvPr/>
        </p:nvSpPr>
        <p:spPr>
          <a:xfrm>
            <a:off x="2376214" y="281978"/>
            <a:ext cx="4002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Incentivos Fiscais: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B56D512-499C-4AC3-9EEE-6B63E3963C61}"/>
              </a:ext>
            </a:extLst>
          </p:cNvPr>
          <p:cNvSpPr txBox="1"/>
          <p:nvPr/>
        </p:nvSpPr>
        <p:spPr>
          <a:xfrm>
            <a:off x="2118772" y="994468"/>
            <a:ext cx="6958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2400" dirty="0"/>
              <a:t>Compete a SUDENE, estimular, por meio da administração de incentivos e benefícios fiscais, os investimentos privados prioritários, as atividades produtivas e as iniciativas de desenvolvimento sub-regional em sua área de atuação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5F5B173D-A08A-49D6-A9BB-1E953ABC0064}"/>
              </a:ext>
            </a:extLst>
          </p:cNvPr>
          <p:cNvSpPr txBox="1">
            <a:spLocks/>
          </p:cNvSpPr>
          <p:nvPr/>
        </p:nvSpPr>
        <p:spPr>
          <a:xfrm>
            <a:off x="3762477" y="3122730"/>
            <a:ext cx="3960440" cy="2955315"/>
          </a:xfrm>
          <a:prstGeom prst="rect">
            <a:avLst/>
          </a:prstGeom>
          <a:ln w="12700" cap="flat" cmpd="sng" algn="ctr">
            <a:solidFill>
              <a:srgbClr val="4F81BD">
                <a:alpha val="61176"/>
              </a:srgbClr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2000" i="1">
                <a:solidFill>
                  <a:schemeClr val="tx1"/>
                </a:solidFill>
              </a:rPr>
              <a:t>Isenção do IRPJ (Inclusão Digital);</a:t>
            </a:r>
          </a:p>
          <a:p>
            <a:pPr>
              <a:defRPr/>
            </a:pPr>
            <a:endParaRPr lang="pt-BR" sz="2000" i="1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sz="2000" i="1">
                <a:solidFill>
                  <a:schemeClr val="tx1"/>
                </a:solidFill>
              </a:rPr>
              <a:t>Redução de 75% do IRPJ;</a:t>
            </a:r>
          </a:p>
          <a:p>
            <a:pPr>
              <a:defRPr/>
            </a:pPr>
            <a:endParaRPr lang="pt-BR" sz="2000" i="1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sz="2000" i="1">
                <a:solidFill>
                  <a:schemeClr val="tx1"/>
                </a:solidFill>
              </a:rPr>
              <a:t>Reinvestimento do IRPJ;</a:t>
            </a:r>
          </a:p>
          <a:p>
            <a:pPr>
              <a:defRPr/>
            </a:pPr>
            <a:endParaRPr lang="pt-BR" sz="2000" i="1">
              <a:solidFill>
                <a:schemeClr val="tx1"/>
              </a:solidFill>
            </a:endParaRPr>
          </a:p>
          <a:p>
            <a:pPr>
              <a:defRPr/>
            </a:pPr>
            <a:r>
              <a:rPr lang="pt-BR" sz="2000" i="1">
                <a:solidFill>
                  <a:schemeClr val="tx1"/>
                </a:solidFill>
              </a:rPr>
              <a:t>Depreciação Acelerada.</a:t>
            </a:r>
            <a:endParaRPr lang="pt-BR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2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2055" y="609159"/>
            <a:ext cx="8640000" cy="10800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pt-BR" altLang="pt-BR" sz="3600" dirty="0"/>
              <a:t>Políticas Públicas para o Desenvolvimento Sustentável:  PPA 2016-2019 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626812378"/>
              </p:ext>
            </p:extLst>
          </p:nvPr>
        </p:nvGraphicFramePr>
        <p:xfrm>
          <a:off x="467544" y="1628800"/>
          <a:ext cx="835894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179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32748660"/>
              </p:ext>
            </p:extLst>
          </p:nvPr>
        </p:nvGraphicFramePr>
        <p:xfrm>
          <a:off x="467544" y="1628800"/>
          <a:ext cx="835894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457200" y="273600"/>
            <a:ext cx="864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4400" dirty="0"/>
              <a:t>Políticas Públicas para o Desenvolvimento Sustentável: </a:t>
            </a:r>
            <a:br>
              <a:rPr lang="pt-BR" altLang="pt-BR" sz="4400" dirty="0"/>
            </a:br>
            <a:r>
              <a:rPr lang="pt-BR" altLang="pt-BR" sz="4400" dirty="0"/>
              <a:t> PPA 2016-2019 </a:t>
            </a:r>
            <a:endParaRPr kumimoji="0" lang="pt-BR" alt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646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559</Words>
  <Application>Microsoft Office PowerPoint</Application>
  <PresentationFormat>Apresentação na tela (4:3)</PresentationFormat>
  <Paragraphs>111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Políticas Públicas para o Desenvolvimento Sustentável:  PPA 2016-2019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Agnelo Câmara de Mesquita Júnior</dc:creator>
  <cp:lastModifiedBy>Isis Guimarães Moreira</cp:lastModifiedBy>
  <cp:revision>25</cp:revision>
  <dcterms:created xsi:type="dcterms:W3CDTF">2018-07-06T14:05:58Z</dcterms:created>
  <dcterms:modified xsi:type="dcterms:W3CDTF">2018-07-26T15:21:12Z</dcterms:modified>
</cp:coreProperties>
</file>