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1" r:id="rId2"/>
    <p:sldMasterId id="2147483656" r:id="rId3"/>
    <p:sldMasterId id="2147483659" r:id="rId4"/>
    <p:sldMasterId id="2147483668" r:id="rId5"/>
    <p:sldMasterId id="2147483662" r:id="rId6"/>
    <p:sldMasterId id="2147483674" r:id="rId7"/>
    <p:sldMasterId id="2147483905" r:id="rId8"/>
    <p:sldMasterId id="2147483909" r:id="rId9"/>
    <p:sldMasterId id="2147483901" r:id="rId10"/>
  </p:sldMasterIdLst>
  <p:notesMasterIdLst>
    <p:notesMasterId r:id="rId24"/>
  </p:notesMasterIdLst>
  <p:sldIdLst>
    <p:sldId id="256" r:id="rId11"/>
    <p:sldId id="365" r:id="rId12"/>
    <p:sldId id="348" r:id="rId13"/>
    <p:sldId id="363" r:id="rId14"/>
    <p:sldId id="345" r:id="rId15"/>
    <p:sldId id="351" r:id="rId16"/>
    <p:sldId id="352" r:id="rId17"/>
    <p:sldId id="353" r:id="rId18"/>
    <p:sldId id="355" r:id="rId19"/>
    <p:sldId id="356" r:id="rId20"/>
    <p:sldId id="362" r:id="rId21"/>
    <p:sldId id="368" r:id="rId22"/>
    <p:sldId id="321" r:id="rId23"/>
  </p:sldIdLst>
  <p:sldSz cx="12192000" cy="6858000"/>
  <p:notesSz cx="67945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nthia Azevedo" initials="CA" lastIdx="1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9"/>
    <a:srgbClr val="FFFFFF"/>
    <a:srgbClr val="000000"/>
    <a:srgbClr val="008B3A"/>
    <a:srgbClr val="65B32E"/>
    <a:srgbClr val="F9F9F9"/>
    <a:srgbClr val="F4F4F4"/>
    <a:srgbClr val="498E66"/>
    <a:srgbClr val="289686"/>
    <a:srgbClr val="749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7" autoAdjust="0"/>
    <p:restoredTop sz="94660"/>
  </p:normalViewPr>
  <p:slideViewPr>
    <p:cSldViewPr snapToGrid="0">
      <p:cViewPr>
        <p:scale>
          <a:sx n="75" d="100"/>
          <a:sy n="75" d="100"/>
        </p:scale>
        <p:origin x="-1242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21FA0-1B58-4055-ABBC-B5EF69BDB3C3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51CF4-0827-4581-AA51-7500F000D6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7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72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03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17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50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7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99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581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225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46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0033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211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37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8436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248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126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5100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807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90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49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90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03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88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82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jpeg"/><Relationship Id="rId5" Type="http://schemas.openxmlformats.org/officeDocument/2006/relationships/image" Target="../media/image6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jpeg"/><Relationship Id="rId5" Type="http://schemas.openxmlformats.org/officeDocument/2006/relationships/image" Target="../media/image7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12192000" cy="675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77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892" r:id="rId2"/>
    <p:sldLayoutId id="21474838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81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2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6347"/>
            <a:ext cx="1804416" cy="725424"/>
          </a:xfrm>
          <a:prstGeom prst="rect">
            <a:avLst/>
          </a:prstGeom>
        </p:spPr>
      </p:pic>
      <p:sp>
        <p:nvSpPr>
          <p:cNvPr id="17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65B22E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89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5424"/>
          </a:xfrm>
          <a:prstGeom prst="rect">
            <a:avLst/>
          </a:prstGeom>
        </p:spPr>
      </p:pic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5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96" r:id="rId2"/>
    <p:sldLayoutId id="2147483897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4389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7748"/>
            <a:ext cx="1804416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6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89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  <p:sp>
        <p:nvSpPr>
          <p:cNvPr id="8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5689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4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89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2096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90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5782"/>
            <a:ext cx="12198096" cy="6863144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-8467" y="0"/>
            <a:ext cx="12206687" cy="68747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2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3209"/>
            <a:ext cx="12207240" cy="6868289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-119210" y="1"/>
            <a:ext cx="12206687" cy="687470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7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7200000" y="-10160"/>
            <a:ext cx="4991999" cy="68688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-10160"/>
            <a:ext cx="7200000" cy="6868800"/>
          </a:xfrm>
          <a:prstGeom prst="rect">
            <a:avLst/>
          </a:prstGeom>
          <a:solidFill>
            <a:srgbClr val="004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 dirty="0"/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576" y="358473"/>
            <a:ext cx="2249424" cy="902208"/>
          </a:xfrm>
          <a:prstGeom prst="rect">
            <a:avLst/>
          </a:prstGeom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553879" y="3162693"/>
            <a:ext cx="5836761" cy="52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04" tIns="45657" rIns="91304" bIns="45657">
            <a:spAutoFit/>
          </a:bodyPr>
          <a:lstStyle>
            <a:lvl1pPr eaLnBrk="0" hangingPunct="0"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0" dirty="0" smtClean="0"/>
              <a:t>Programa BNDES Municípios</a:t>
            </a:r>
            <a:endParaRPr lang="pt-BR" altLang="pt-BR" sz="2800" b="0" dirty="0"/>
          </a:p>
        </p:txBody>
      </p:sp>
      <p:pic>
        <p:nvPicPr>
          <p:cNvPr id="8" name="Picture 2" descr="D:\Users\JSOUZ\Documents\imagem desenvolvimento regional e territor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496" y="1971040"/>
            <a:ext cx="331216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3393440" y="5601093"/>
            <a:ext cx="3606800" cy="39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04" tIns="45657" rIns="91304" bIns="45657">
            <a:spAutoFit/>
          </a:bodyPr>
          <a:lstStyle>
            <a:lvl1pPr eaLnBrk="0" hangingPunct="0"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8F8F8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0" dirty="0" smtClean="0"/>
              <a:t>Julho/2018</a:t>
            </a:r>
            <a:endParaRPr lang="pt-BR" altLang="pt-BR" sz="2000" b="0" dirty="0"/>
          </a:p>
        </p:txBody>
      </p:sp>
    </p:spTree>
    <p:extLst>
      <p:ext uri="{BB962C8B-B14F-4D97-AF65-F5344CB8AC3E}">
        <p14:creationId xmlns:p14="http://schemas.microsoft.com/office/powerpoint/2010/main" val="7022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294640" y="1276771"/>
            <a:ext cx="11216640" cy="524594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372813"/>
            <a:ext cx="8518358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8630" y="544303"/>
            <a:ext cx="11676485" cy="377020"/>
          </a:xfrm>
          <a:prstGeom prst="rect">
            <a:avLst/>
          </a:prstGeom>
        </p:spPr>
        <p:txBody>
          <a:bodyPr wrap="square" lIns="68575" tIns="34287" rIns="68575" bIns="34287">
            <a:spAutoFit/>
          </a:bodyPr>
          <a:lstStyle/>
          <a:p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Públicos Essenciais</a:t>
            </a:r>
            <a:endParaRPr lang="en-US" altLang="pt-BR" sz="2000" b="1" dirty="0">
              <a:solidFill>
                <a:srgbClr val="50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508000" y="1540200"/>
            <a:ext cx="7254240" cy="11318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defTabSz="85725">
              <a:lnSpc>
                <a:spcPct val="150000"/>
              </a:lnSpc>
              <a:spcBef>
                <a:spcPts val="600"/>
              </a:spcBef>
              <a:tabLst>
                <a:tab pos="85725" algn="l"/>
              </a:tabLst>
            </a:pPr>
            <a:r>
              <a:rPr lang="pt-BR" altLang="pt-BR" sz="2200" dirty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altLang="pt-BR" sz="2200" dirty="0" smtClean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altLang="pt-BR" sz="2200" dirty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expansão de serviços de educação, saúde e assistência social</a:t>
            </a: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1367350" y="3007360"/>
            <a:ext cx="6232330" cy="284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389"/>
              </a:buClr>
              <a:buNone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apoio do BNDES abrange: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básicas de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de educação infantil</a:t>
            </a: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de ensino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Centrais de atendimento de assistência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Melhorias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gestão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50000"/>
              </a:spcAft>
              <a:buClr>
                <a:srgbClr val="004389"/>
              </a:buClr>
              <a:buSzPct val="110000"/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4389"/>
              </a:solidFill>
            </a:endParaRPr>
          </a:p>
          <a:p>
            <a:pPr marL="0" indent="0">
              <a:spcAft>
                <a:spcPct val="50000"/>
              </a:spcAft>
              <a:buClr>
                <a:srgbClr val="004389"/>
              </a:buClr>
              <a:buSzPct val="110000"/>
              <a:buNone/>
              <a:defRPr/>
            </a:pPr>
            <a:endParaRPr lang="pt-BR" sz="2000" dirty="0">
              <a:solidFill>
                <a:srgbClr val="004389"/>
              </a:solidFill>
            </a:endParaRPr>
          </a:p>
          <a:p>
            <a:pPr>
              <a:spcAft>
                <a:spcPct val="50000"/>
              </a:spcAft>
              <a:buClr>
                <a:srgbClr val="004389"/>
              </a:buClr>
              <a:buSzPct val="110000"/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438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880" y="1852981"/>
            <a:ext cx="2670954" cy="409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4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294640" y="1276771"/>
            <a:ext cx="11216640" cy="524594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372813"/>
            <a:ext cx="8518358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8630" y="544303"/>
            <a:ext cx="11676485" cy="377020"/>
          </a:xfrm>
          <a:prstGeom prst="rect">
            <a:avLst/>
          </a:prstGeom>
        </p:spPr>
        <p:txBody>
          <a:bodyPr wrap="square" lIns="68575" tIns="34287" rIns="68575" bIns="34287">
            <a:spAutoFit/>
          </a:bodyPr>
          <a:lstStyle/>
          <a:p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Pública</a:t>
            </a:r>
            <a:endParaRPr lang="en-US" altLang="pt-BR" sz="2000" b="1" dirty="0">
              <a:solidFill>
                <a:srgbClr val="50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508000" y="1540200"/>
            <a:ext cx="7254240" cy="14773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defTabSz="85725">
              <a:lnSpc>
                <a:spcPct val="150000"/>
              </a:lnSpc>
              <a:spcBef>
                <a:spcPts val="600"/>
              </a:spcBef>
              <a:tabLst>
                <a:tab pos="85725" algn="l"/>
              </a:tabLst>
            </a:pPr>
            <a:r>
              <a:rPr lang="pt-BR" altLang="pt-BR" sz="2200" dirty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altLang="pt-BR" sz="2200" dirty="0" smtClean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</a:t>
            </a:r>
            <a:r>
              <a:rPr lang="pt-BR" altLang="pt-BR" sz="2200" dirty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dos serviços de segurança prestados pelo Poder Público</a:t>
            </a: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1290320" y="3373120"/>
            <a:ext cx="6035040" cy="284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389"/>
              </a:buClr>
              <a:buNone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apoio do BNDES abrange:</a:t>
            </a:r>
          </a:p>
          <a:p>
            <a:pPr algn="just">
              <a:lnSpc>
                <a:spcPct val="140000"/>
              </a:lnSpc>
              <a:spcBef>
                <a:spcPct val="30000"/>
              </a:spcBef>
              <a:spcAft>
                <a:spcPts val="600"/>
              </a:spcAft>
              <a:buClr>
                <a:srgbClr val="004389"/>
              </a:buClr>
              <a:buFont typeface="Wingdings 3" panose="05040102010807070707" pitchFamily="18" charset="2"/>
              <a:buChar char=""/>
            </a:pPr>
            <a:r>
              <a:rPr lang="pt-BR" altLang="pt-BR" sz="2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Monitoramento e Inteligência - </a:t>
            </a:r>
            <a:r>
              <a:rPr lang="pt-BR" altLang="pt-BR" sz="20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IoT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e ferramentas para gestão integrada</a:t>
            </a:r>
            <a:endParaRPr lang="pt-BR" altLang="pt-BR" sz="20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algn="just">
              <a:lnSpc>
                <a:spcPct val="140000"/>
              </a:lnSpc>
              <a:spcBef>
                <a:spcPct val="30000"/>
              </a:spcBef>
              <a:spcAft>
                <a:spcPts val="600"/>
              </a:spcAft>
              <a:buClr>
                <a:srgbClr val="004389"/>
              </a:buClr>
              <a:buFont typeface="Wingdings 3" panose="05040102010807070707" pitchFamily="18" charset="2"/>
              <a:buChar char=""/>
            </a:pP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Infraestrutura 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para </a:t>
            </a: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custódia</a:t>
            </a:r>
          </a:p>
          <a:p>
            <a:pPr algn="just">
              <a:lnSpc>
                <a:spcPct val="140000"/>
              </a:lnSpc>
              <a:spcBef>
                <a:spcPct val="30000"/>
              </a:spcBef>
              <a:spcAft>
                <a:spcPts val="600"/>
              </a:spcAft>
              <a:buClr>
                <a:srgbClr val="004389"/>
              </a:buClr>
              <a:buFont typeface="Wingdings 3" panose="05040102010807070707" pitchFamily="18" charset="2"/>
              <a:buChar char=""/>
            </a:pP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Unidades 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laboratoriais e operacionais de suporte às ações de </a:t>
            </a: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segurança</a:t>
            </a: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50000"/>
              </a:spcAft>
              <a:buClr>
                <a:srgbClr val="004389"/>
              </a:buClr>
              <a:buSzPct val="110000"/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4389"/>
              </a:solidFill>
            </a:endParaRPr>
          </a:p>
          <a:p>
            <a:pPr marL="0" indent="0">
              <a:spcAft>
                <a:spcPct val="50000"/>
              </a:spcAft>
              <a:buClr>
                <a:srgbClr val="004389"/>
              </a:buClr>
              <a:buSzPct val="110000"/>
              <a:buNone/>
              <a:defRPr/>
            </a:pPr>
            <a:endParaRPr lang="pt-BR" sz="2000" dirty="0">
              <a:solidFill>
                <a:srgbClr val="004389"/>
              </a:solidFill>
            </a:endParaRPr>
          </a:p>
          <a:p>
            <a:pPr>
              <a:spcAft>
                <a:spcPct val="50000"/>
              </a:spcAft>
              <a:buClr>
                <a:srgbClr val="004389"/>
              </a:buClr>
              <a:buSzPct val="110000"/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4389"/>
              </a:solidFill>
            </a:endParaRPr>
          </a:p>
        </p:txBody>
      </p:sp>
      <p:pic>
        <p:nvPicPr>
          <p:cNvPr id="1026" name="Picture 2" descr="Resultado de imagem para casas de custo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30" y="4094480"/>
            <a:ext cx="2785149" cy="18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cco seguranç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30" y="2081866"/>
            <a:ext cx="2785149" cy="181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3700342" y="3579665"/>
            <a:ext cx="1723474" cy="954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marL="85725" algn="ctr" defTabSz="85725">
              <a:lnSpc>
                <a:spcPct val="90000"/>
              </a:lnSpc>
              <a:spcBef>
                <a:spcPct val="0"/>
              </a:spcBef>
              <a:buClr>
                <a:srgbClr val="008000"/>
              </a:buClr>
              <a:buSzPct val="150000"/>
              <a:tabLst>
                <a:tab pos="85725" algn="l"/>
              </a:tabLst>
            </a:pPr>
            <a:endParaRPr lang="pt-BR" altLang="pt-BR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412427" y="1495303"/>
            <a:ext cx="4998366" cy="678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marL="85725" algn="ctr" defTabSz="85725">
              <a:lnSpc>
                <a:spcPct val="90000"/>
              </a:lnSpc>
              <a:spcBef>
                <a:spcPct val="0"/>
              </a:spcBef>
              <a:buClr>
                <a:srgbClr val="008000"/>
              </a:buClr>
              <a:buSzPct val="150000"/>
              <a:tabLst>
                <a:tab pos="85725" algn="l"/>
              </a:tabLst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OPERAÇÕES </a:t>
            </a:r>
            <a:r>
              <a:rPr lang="pt-BR" alt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INDIRETAS AUTOMÁTICAS</a:t>
            </a:r>
            <a:endParaRPr lang="pt-BR" alt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74054" y="1495303"/>
            <a:ext cx="5268666" cy="678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marL="85725" algn="ctr" defTabSz="85725">
              <a:lnSpc>
                <a:spcPct val="90000"/>
              </a:lnSpc>
              <a:spcBef>
                <a:spcPct val="0"/>
              </a:spcBef>
              <a:buClr>
                <a:srgbClr val="008000"/>
              </a:buClr>
              <a:buSzPct val="150000"/>
              <a:tabLst>
                <a:tab pos="85725" algn="l"/>
              </a:tabLst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OPERAÇÕES DIRETAS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74054" y="5806444"/>
            <a:ext cx="5268666" cy="678303"/>
          </a:xfrm>
          <a:prstGeom prst="rect">
            <a:avLst/>
          </a:prstGeom>
          <a:solidFill>
            <a:srgbClr val="00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>
              <a:lnSpc>
                <a:spcPct val="90000"/>
              </a:lnSpc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Contratadas diretamente com o BNDES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489700" y="5806444"/>
            <a:ext cx="4998366" cy="678303"/>
          </a:xfrm>
          <a:prstGeom prst="rect">
            <a:avLst/>
          </a:prstGeom>
          <a:solidFill>
            <a:srgbClr val="00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>
              <a:lnSpc>
                <a:spcPct val="90000"/>
              </a:lnSpc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Instituições financeiras credenciadas </a:t>
            </a:r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BNDES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0" y="372813"/>
            <a:ext cx="5262323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178631" y="544303"/>
            <a:ext cx="4681400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 de 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pt-BR" altLang="pt-BR" sz="2000" b="1" dirty="0">
                <a:solidFill>
                  <a:srgbClr val="50BB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apoiamos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9214524" y="3102194"/>
            <a:ext cx="1723474" cy="954943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marL="85725" algn="ctr" defTabSz="85725">
              <a:lnSpc>
                <a:spcPct val="90000"/>
              </a:lnSpc>
              <a:spcBef>
                <a:spcPct val="0"/>
              </a:spcBef>
              <a:buClr>
                <a:srgbClr val="008000"/>
              </a:buClr>
              <a:buSzPct val="150000"/>
              <a:tabLst>
                <a:tab pos="85725" algn="l"/>
              </a:tabLst>
            </a:pPr>
            <a:r>
              <a:rPr lang="pt-BR" altLang="pt-BR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 financeira </a:t>
            </a:r>
          </a:p>
          <a:p>
            <a:pPr marL="85725" algn="ctr" defTabSz="85725">
              <a:lnSpc>
                <a:spcPct val="90000"/>
              </a:lnSpc>
              <a:spcBef>
                <a:spcPct val="0"/>
              </a:spcBef>
              <a:buClr>
                <a:srgbClr val="008000"/>
              </a:buClr>
              <a:buSzPct val="150000"/>
              <a:tabLst>
                <a:tab pos="85725" algn="l"/>
              </a:tabLst>
            </a:pPr>
            <a:r>
              <a:rPr lang="pt-BR" altLang="pt-BR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credenciada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756118" y="3093451"/>
            <a:ext cx="1723474" cy="954942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marL="85725" algn="ctr" defTabSz="85725">
              <a:lnSpc>
                <a:spcPct val="90000"/>
              </a:lnSpc>
              <a:spcBef>
                <a:spcPct val="0"/>
              </a:spcBef>
              <a:buClr>
                <a:srgbClr val="008000"/>
              </a:buClr>
              <a:buSzPct val="150000"/>
              <a:tabLst>
                <a:tab pos="85725" algn="l"/>
              </a:tabLst>
            </a:pPr>
            <a:r>
              <a:rPr lang="pt-BR" altLang="pt-BR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endParaRPr lang="pt-BR" altLang="pt-BR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6753084" y="4844862"/>
            <a:ext cx="1904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0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pt-BR" altLang="pt-BR" sz="1600" dirty="0">
                <a:solidFill>
                  <a:srgbClr val="004389"/>
                </a:solidFill>
              </a:rPr>
              <a:t>Informação e relacionamento</a:t>
            </a:r>
          </a:p>
        </p:txBody>
      </p:sp>
      <p:sp>
        <p:nvSpPr>
          <p:cNvPr id="47" name="Triângulo retângulo 46"/>
          <p:cNvSpPr/>
          <p:nvPr/>
        </p:nvSpPr>
        <p:spPr>
          <a:xfrm rot="13500000">
            <a:off x="8719349" y="3441262"/>
            <a:ext cx="299343" cy="299343"/>
          </a:xfrm>
          <a:prstGeom prst="rtTriangle">
            <a:avLst/>
          </a:prstGeom>
          <a:solidFill>
            <a:srgbClr val="00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riângulo retângulo 47"/>
          <p:cNvSpPr/>
          <p:nvPr/>
        </p:nvSpPr>
        <p:spPr>
          <a:xfrm rot="8100000" flipH="1">
            <a:off x="8662229" y="3441262"/>
            <a:ext cx="299343" cy="299343"/>
          </a:xfrm>
          <a:prstGeom prst="rtTriangle">
            <a:avLst/>
          </a:prstGeom>
          <a:solidFill>
            <a:srgbClr val="00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riângulo retângulo 48"/>
          <p:cNvSpPr/>
          <p:nvPr/>
        </p:nvSpPr>
        <p:spPr>
          <a:xfrm rot="18900000">
            <a:off x="9911479" y="4220947"/>
            <a:ext cx="299343" cy="299343"/>
          </a:xfrm>
          <a:prstGeom prst="rtTriangle">
            <a:avLst/>
          </a:prstGeom>
          <a:solidFill>
            <a:srgbClr val="00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riângulo retângulo 49"/>
          <p:cNvSpPr/>
          <p:nvPr/>
        </p:nvSpPr>
        <p:spPr>
          <a:xfrm rot="13500000" flipH="1">
            <a:off x="9911480" y="4172632"/>
            <a:ext cx="299343" cy="299343"/>
          </a:xfrm>
          <a:prstGeom prst="rtTriangle">
            <a:avLst/>
          </a:prstGeom>
          <a:solidFill>
            <a:srgbClr val="00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35" y="3893148"/>
            <a:ext cx="1400488" cy="292706"/>
          </a:xfrm>
          <a:prstGeom prst="rect">
            <a:avLst/>
          </a:prstGeom>
        </p:spPr>
      </p:pic>
      <p:sp>
        <p:nvSpPr>
          <p:cNvPr id="53" name="Triângulo retângulo 52"/>
          <p:cNvSpPr/>
          <p:nvPr/>
        </p:nvSpPr>
        <p:spPr>
          <a:xfrm rot="13500000">
            <a:off x="3064352" y="3955144"/>
            <a:ext cx="299343" cy="299343"/>
          </a:xfrm>
          <a:prstGeom prst="rtTriangle">
            <a:avLst/>
          </a:prstGeom>
          <a:solidFill>
            <a:srgbClr val="00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Triângulo retângulo 53"/>
          <p:cNvSpPr/>
          <p:nvPr/>
        </p:nvSpPr>
        <p:spPr>
          <a:xfrm rot="8100000" flipH="1">
            <a:off x="3007284" y="3963238"/>
            <a:ext cx="299343" cy="299343"/>
          </a:xfrm>
          <a:prstGeom prst="rtTriangle">
            <a:avLst/>
          </a:prstGeom>
          <a:solidFill>
            <a:srgbClr val="00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98" y="4557381"/>
            <a:ext cx="708651" cy="568024"/>
          </a:xfrm>
          <a:prstGeom prst="rect">
            <a:avLst/>
          </a:prstGeom>
        </p:spPr>
      </p:pic>
      <p:sp>
        <p:nvSpPr>
          <p:cNvPr id="57" name="Retângulo 56"/>
          <p:cNvSpPr/>
          <p:nvPr/>
        </p:nvSpPr>
        <p:spPr>
          <a:xfrm>
            <a:off x="890095" y="3607353"/>
            <a:ext cx="1723474" cy="954942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marL="85725" algn="ctr" defTabSz="85725">
              <a:lnSpc>
                <a:spcPct val="90000"/>
              </a:lnSpc>
              <a:spcBef>
                <a:spcPct val="0"/>
              </a:spcBef>
              <a:buClr>
                <a:srgbClr val="008000"/>
              </a:buClr>
              <a:buSzPct val="150000"/>
              <a:tabLst>
                <a:tab pos="85725" algn="l"/>
              </a:tabLst>
            </a:pPr>
            <a:r>
              <a:rPr lang="pt-BR" altLang="pt-BR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endParaRPr lang="pt-BR" altLang="pt-BR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9214524" y="4642807"/>
            <a:ext cx="1723474" cy="954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marL="85725" algn="ctr" defTabSz="85725">
              <a:lnSpc>
                <a:spcPct val="90000"/>
              </a:lnSpc>
              <a:spcBef>
                <a:spcPct val="0"/>
              </a:spcBef>
              <a:buClr>
                <a:srgbClr val="008000"/>
              </a:buClr>
              <a:buSzPct val="150000"/>
              <a:tabLst>
                <a:tab pos="85725" algn="l"/>
              </a:tabLst>
            </a:pPr>
            <a:endParaRPr lang="pt-BR" altLang="pt-BR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17" y="4956290"/>
            <a:ext cx="1400488" cy="292706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7451423" y="4305982"/>
            <a:ext cx="299344" cy="347658"/>
            <a:chOff x="10063879" y="4032932"/>
            <a:chExt cx="299344" cy="347658"/>
          </a:xfrm>
          <a:solidFill>
            <a:srgbClr val="338DCD"/>
          </a:solidFill>
        </p:grpSpPr>
        <p:sp>
          <p:nvSpPr>
            <p:cNvPr id="29" name="Triângulo retângulo 28"/>
            <p:cNvSpPr/>
            <p:nvPr/>
          </p:nvSpPr>
          <p:spPr>
            <a:xfrm rot="18900000">
              <a:off x="10063879" y="4081247"/>
              <a:ext cx="299343" cy="29934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riângulo retângulo 29"/>
            <p:cNvSpPr/>
            <p:nvPr/>
          </p:nvSpPr>
          <p:spPr>
            <a:xfrm rot="13500000" flipH="1">
              <a:off x="10063880" y="4032932"/>
              <a:ext cx="299343" cy="29934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riângulo retângulo 34"/>
          <p:cNvSpPr/>
          <p:nvPr/>
        </p:nvSpPr>
        <p:spPr>
          <a:xfrm rot="13500000">
            <a:off x="8748195" y="4947087"/>
            <a:ext cx="299343" cy="299343"/>
          </a:xfrm>
          <a:prstGeom prst="rtTriangle">
            <a:avLst/>
          </a:prstGeom>
          <a:solidFill>
            <a:srgbClr val="338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riângulo retângulo 35"/>
          <p:cNvSpPr/>
          <p:nvPr/>
        </p:nvSpPr>
        <p:spPr>
          <a:xfrm rot="8100000" flipH="1">
            <a:off x="8691075" y="4947087"/>
            <a:ext cx="299343" cy="299343"/>
          </a:xfrm>
          <a:prstGeom prst="rtTriangle">
            <a:avLst/>
          </a:prstGeom>
          <a:solidFill>
            <a:srgbClr val="338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57772" y="2288148"/>
            <a:ext cx="5285828" cy="582051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marL="85725" algn="ctr" defTabSz="85725">
              <a:lnSpc>
                <a:spcPct val="90000"/>
              </a:lnSpc>
              <a:spcBef>
                <a:spcPct val="0"/>
              </a:spcBef>
              <a:buClr>
                <a:srgbClr val="008000"/>
              </a:buClr>
              <a:buSzPct val="150000"/>
              <a:tabLst>
                <a:tab pos="85725" algn="l"/>
              </a:tabLst>
            </a:pPr>
            <a:r>
              <a:rPr lang="pt-BR" alt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Acima de R$ 20 milhões *</a:t>
            </a:r>
            <a:endParaRPr lang="pt-BR" alt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6412427" y="2288147"/>
            <a:ext cx="4998366" cy="582051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marL="85725" algn="ctr" defTabSz="85725">
              <a:lnSpc>
                <a:spcPct val="90000"/>
              </a:lnSpc>
              <a:spcBef>
                <a:spcPct val="0"/>
              </a:spcBef>
              <a:buClr>
                <a:srgbClr val="008000"/>
              </a:buClr>
              <a:buSzPct val="150000"/>
              <a:tabLst>
                <a:tab pos="85725" algn="l"/>
              </a:tabLst>
            </a:pPr>
            <a:r>
              <a:rPr lang="pt-BR" alt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R$ 20 milhões</a:t>
            </a:r>
            <a:endParaRPr lang="pt-BR" alt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59920" y="6572934"/>
            <a:ext cx="397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sz="1400" b="1" dirty="0" smtClean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Iluminação </a:t>
            </a:r>
            <a:r>
              <a:rPr lang="pt-BR" altLang="pt-BR" sz="1400" b="1" dirty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Pública: </a:t>
            </a:r>
            <a:r>
              <a:rPr lang="pt-BR" altLang="pt-BR" sz="1400" dirty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Acima de R$ 10 milhões</a:t>
            </a:r>
          </a:p>
          <a:p>
            <a:endParaRPr lang="pt-BR" sz="1400" dirty="0">
              <a:solidFill>
                <a:srgbClr val="0043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1"/>
          <a:stretch/>
        </p:blipFill>
        <p:spPr>
          <a:xfrm>
            <a:off x="0" y="-16592"/>
            <a:ext cx="12192000" cy="5497042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0" y="-20807"/>
            <a:ext cx="12193200" cy="5497200"/>
            <a:chOff x="0" y="6073"/>
            <a:chExt cx="12192000" cy="5558500"/>
          </a:xfrm>
        </p:grpSpPr>
        <p:sp>
          <p:nvSpPr>
            <p:cNvPr id="18" name="Retângulo 17"/>
            <p:cNvSpPr/>
            <p:nvPr/>
          </p:nvSpPr>
          <p:spPr>
            <a:xfrm>
              <a:off x="0" y="6073"/>
              <a:ext cx="12192000" cy="5558500"/>
            </a:xfrm>
            <a:prstGeom prst="rect">
              <a:avLst/>
            </a:prstGeom>
            <a:solidFill>
              <a:srgbClr val="00438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Retângulo 18"/>
            <p:cNvSpPr>
              <a:spLocks noChangeArrowheads="1"/>
            </p:cNvSpPr>
            <p:nvPr/>
          </p:nvSpPr>
          <p:spPr bwMode="auto">
            <a:xfrm>
              <a:off x="314930" y="1141726"/>
              <a:ext cx="2948649" cy="508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3240"/>
                </a:lnSpc>
                <a:spcBef>
                  <a:spcPct val="0"/>
                </a:spcBef>
                <a:spcAft>
                  <a:spcPts val="900"/>
                </a:spcAft>
                <a:buClrTx/>
                <a:buNone/>
              </a:pPr>
              <a:r>
                <a:rPr lang="pt-BR" altLang="pt-BR" sz="36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Obrigado(a)!</a:t>
              </a:r>
              <a:endParaRPr lang="pt-BR" altLang="pt-BR" sz="2700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1" y="5756171"/>
            <a:ext cx="3282098" cy="720775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9063975" y="1126362"/>
            <a:ext cx="2989130" cy="2100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120"/>
              </a:spcBef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bndes.imprensa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120"/>
              </a:spcBef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twitter.com/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bndes_imprensa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120"/>
              </a:spcBef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youtube.com/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bndesgovbr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120"/>
              </a:spcBef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slideshare.net/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bndes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9"/>
          <a:stretch/>
        </p:blipFill>
        <p:spPr>
          <a:xfrm>
            <a:off x="8481798" y="1102322"/>
            <a:ext cx="582177" cy="2148657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5362876" y="1122952"/>
            <a:ext cx="3118922" cy="36291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"/>
              </a:spcBef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BNDES</a:t>
            </a:r>
          </a:p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www.bndes.gov.br</a:t>
            </a:r>
          </a:p>
          <a:p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"/>
              </a:spcBef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Empresarial</a:t>
            </a:r>
          </a:p>
          <a:p>
            <a:pPr>
              <a:spcBef>
                <a:spcPts val="120"/>
              </a:spcBef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0800 702 6337</a:t>
            </a:r>
          </a:p>
          <a:p>
            <a:pPr>
              <a:spcBef>
                <a:spcPts val="120"/>
              </a:spcBef>
            </a:pP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Chamadas internacionais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+55 21 2172 6337 </a:t>
            </a:r>
          </a:p>
          <a:p>
            <a:pPr>
              <a:spcBef>
                <a:spcPts val="120"/>
              </a:spcBef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"/>
              </a:spcBef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</a:t>
            </a:r>
          </a:p>
          <a:p>
            <a:pPr>
              <a:spcBef>
                <a:spcPts val="120"/>
              </a:spcBef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0800 702 6307</a:t>
            </a:r>
          </a:p>
          <a:p>
            <a:pPr>
              <a:spcBef>
                <a:spcPts val="120"/>
              </a:spcBef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www.bndes.gov.br/ouvidoria</a:t>
            </a:r>
          </a:p>
          <a:p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 Conosco</a:t>
            </a:r>
          </a:p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www.bndes.gov.br/faleconosco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91"/>
          <a:stretch/>
        </p:blipFill>
        <p:spPr>
          <a:xfrm>
            <a:off x="4780699" y="1102322"/>
            <a:ext cx="582177" cy="541301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48" y="3132915"/>
            <a:ext cx="427679" cy="427679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48" y="1899574"/>
            <a:ext cx="427679" cy="427679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30" y="4014926"/>
            <a:ext cx="434315" cy="434315"/>
          </a:xfrm>
          <a:prstGeom prst="rect">
            <a:avLst/>
          </a:prstGeom>
        </p:spPr>
      </p:pic>
      <p:sp>
        <p:nvSpPr>
          <p:cNvPr id="32" name="Retângulo 31"/>
          <p:cNvSpPr>
            <a:spLocks noChangeArrowheads="1"/>
          </p:cNvSpPr>
          <p:nvPr/>
        </p:nvSpPr>
        <p:spPr bwMode="auto">
          <a:xfrm>
            <a:off x="314961" y="3146583"/>
            <a:ext cx="399288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pt-BR" altLang="pt-BR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Departamento </a:t>
            </a:r>
            <a:r>
              <a:rPr lang="pt-BR" altLang="pt-BR" b="1" dirty="0">
                <a:solidFill>
                  <a:schemeClr val="bg1"/>
                </a:solidFill>
                <a:cs typeface="Times New Roman" panose="02020603050405020304" pitchFamily="18" charset="0"/>
              </a:rPr>
              <a:t>de </a:t>
            </a:r>
            <a:r>
              <a:rPr lang="pt-BR" altLang="pt-BR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Originação</a:t>
            </a:r>
            <a:r>
              <a:rPr lang="pt-BR" altLang="pt-BR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Nordeste</a:t>
            </a:r>
          </a:p>
          <a:p>
            <a:pPr algn="r">
              <a:lnSpc>
                <a:spcPts val="25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pt-BR" altLang="pt-B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(81) 2127-5800</a:t>
            </a:r>
            <a:endParaRPr lang="pt-BR" altLang="pt-BR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61926" y="1165012"/>
            <a:ext cx="11218874" cy="55215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2" y="281373"/>
            <a:ext cx="7548882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BNDES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os Municípios  // </a:t>
            </a:r>
            <a:r>
              <a:rPr lang="pt-BR" altLang="pt-BR" sz="2000" b="1" dirty="0" smtClean="0">
                <a:solidFill>
                  <a:srgbClr val="50BB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 de Relacionamento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579120" y="1745682"/>
            <a:ext cx="9614747" cy="429951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Clr>
                <a:srgbClr val="004389"/>
              </a:buClr>
              <a:buFont typeface="Wingdings 3" panose="05040102010807070707" pitchFamily="18" charset="2"/>
              <a:buChar char=""/>
            </a:pPr>
            <a:r>
              <a:rPr lang="pt-BR" altLang="pt-BR" sz="18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Relacionamento </a:t>
            </a:r>
            <a:r>
              <a:rPr lang="pt-BR" altLang="pt-BR" sz="18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de </a:t>
            </a:r>
            <a:r>
              <a:rPr lang="pt-BR" altLang="pt-BR" sz="18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longo </a:t>
            </a:r>
            <a:r>
              <a:rPr lang="pt-BR" altLang="pt-BR" sz="18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prazo</a:t>
            </a:r>
          </a:p>
          <a:p>
            <a:pPr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Clr>
                <a:srgbClr val="004389"/>
              </a:buClr>
              <a:buFont typeface="Wingdings 3" panose="05040102010807070707" pitchFamily="18" charset="2"/>
              <a:buChar char=""/>
            </a:pPr>
            <a:r>
              <a:rPr lang="pt-BR" altLang="pt-BR" sz="18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Expertise em operações com setor público: desde a década de </a:t>
            </a:r>
            <a:r>
              <a:rPr lang="pt-BR" altLang="pt-BR" sz="18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1990</a:t>
            </a:r>
            <a:r>
              <a:rPr lang="pt-BR" altLang="pt-BR" sz="18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, </a:t>
            </a:r>
            <a:r>
              <a:rPr lang="pt-BR" altLang="pt-BR" sz="18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R$ 12 bilhões</a:t>
            </a:r>
            <a:r>
              <a:rPr lang="pt-BR" altLang="pt-BR" sz="18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financiados, em </a:t>
            </a:r>
            <a:r>
              <a:rPr lang="pt-BR" altLang="pt-BR" sz="18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todas</a:t>
            </a:r>
            <a:r>
              <a:rPr lang="pt-BR" altLang="pt-BR" sz="18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as Unidades da Federação</a:t>
            </a:r>
          </a:p>
          <a:p>
            <a:pPr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Clr>
                <a:srgbClr val="004389"/>
              </a:buClr>
              <a:buFont typeface="Wingdings 3" panose="05040102010807070707" pitchFamily="18" charset="2"/>
              <a:buChar char=""/>
            </a:pPr>
            <a:r>
              <a:rPr lang="pt-BR" altLang="pt-BR" sz="18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Atuação</a:t>
            </a:r>
            <a:r>
              <a:rPr lang="pt-BR" altLang="pt-BR" sz="18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: </a:t>
            </a:r>
            <a:r>
              <a:rPr lang="pt-BR" altLang="pt-BR" sz="18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Projetos </a:t>
            </a:r>
            <a:r>
              <a:rPr lang="pt-BR" altLang="pt-BR" sz="18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de </a:t>
            </a:r>
            <a:r>
              <a:rPr lang="pt-BR" altLang="pt-BR" sz="18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</a:t>
            </a:r>
            <a:r>
              <a:rPr lang="pt-BR" altLang="pt-BR" sz="18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odernização </a:t>
            </a:r>
            <a:r>
              <a:rPr lang="pt-BR" altLang="pt-BR" sz="18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da </a:t>
            </a:r>
            <a:r>
              <a:rPr lang="pt-BR" altLang="pt-BR" sz="18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Gestão</a:t>
            </a:r>
            <a:r>
              <a:rPr lang="pt-BR" altLang="pt-BR" sz="18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, </a:t>
            </a:r>
            <a:r>
              <a:rPr lang="pt-BR" altLang="pt-BR" sz="18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Infraestrutura Urbana</a:t>
            </a:r>
            <a:r>
              <a:rPr lang="pt-BR" altLang="pt-BR" sz="18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pt-BR" altLang="pt-BR" sz="18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 </a:t>
            </a:r>
            <a:r>
              <a:rPr lang="pt-BR" altLang="pt-BR" sz="18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setores </a:t>
            </a:r>
            <a:r>
              <a:rPr lang="pt-BR" altLang="pt-BR" sz="18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Sociais </a:t>
            </a:r>
            <a:r>
              <a:rPr lang="pt-BR" altLang="pt-BR" sz="18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B</a:t>
            </a:r>
            <a:r>
              <a:rPr lang="pt-BR" altLang="pt-BR" sz="18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ásicos</a:t>
            </a:r>
          </a:p>
          <a:p>
            <a:pPr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Clr>
                <a:srgbClr val="004389"/>
              </a:buClr>
              <a:buFont typeface="Wingdings 3" panose="05040102010807070707" pitchFamily="18" charset="2"/>
              <a:buChar char=""/>
            </a:pPr>
            <a:r>
              <a:rPr lang="pt-BR" altLang="pt-BR" sz="18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Portfólio estruturado: Linhas de financiamento disponíveis para </a:t>
            </a:r>
            <a:r>
              <a:rPr lang="pt-BR" altLang="pt-BR" sz="18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acesso imediato</a:t>
            </a:r>
          </a:p>
          <a:p>
            <a:pPr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Clr>
                <a:srgbClr val="004389"/>
              </a:buClr>
              <a:buFont typeface="Wingdings 3" panose="05040102010807070707" pitchFamily="18" charset="2"/>
              <a:buChar char="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Investimentos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realizados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diretamente pelo Poder Público</a:t>
            </a:r>
            <a:r>
              <a:rPr lang="pt-BR" sz="18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ou por meio de parceiro privado</a:t>
            </a:r>
          </a:p>
          <a:p>
            <a:pPr>
              <a:lnSpc>
                <a:spcPct val="140000"/>
              </a:lnSpc>
              <a:spcBef>
                <a:spcPct val="30000"/>
              </a:spcBef>
              <a:spcAft>
                <a:spcPts val="600"/>
              </a:spcAft>
              <a:buClr>
                <a:srgbClr val="004389"/>
              </a:buClr>
              <a:buFont typeface="Wingdings 3" panose="05040102010807070707" pitchFamily="18" charset="2"/>
              <a:buChar char=""/>
            </a:pPr>
            <a:endParaRPr lang="pt-BR" sz="1800" dirty="0">
              <a:solidFill>
                <a:srgbClr val="004388"/>
              </a:solidFill>
              <a:latin typeface="Arial" charset="0"/>
              <a:ea typeface="ＭＳ Ｐゴシック" charset="-128"/>
            </a:endParaRPr>
          </a:p>
          <a:p>
            <a:pPr marL="0" indent="0">
              <a:spcAft>
                <a:spcPct val="50000"/>
              </a:spcAft>
              <a:buClr>
                <a:srgbClr val="A50021"/>
              </a:buClr>
              <a:buSzPct val="110000"/>
              <a:buNone/>
              <a:defRPr/>
            </a:pPr>
            <a:endParaRPr lang="pt-BR" sz="1600" dirty="0">
              <a:solidFill>
                <a:schemeClr val="tx2"/>
              </a:solidFill>
            </a:endParaRPr>
          </a:p>
          <a:p>
            <a:pPr>
              <a:spcAft>
                <a:spcPct val="50000"/>
              </a:spcAft>
              <a:buClr>
                <a:srgbClr val="A50021"/>
              </a:buClr>
              <a:buSzPct val="110000"/>
              <a:buFont typeface="Wingdings" pitchFamily="2" charset="2"/>
              <a:buChar char="ü"/>
              <a:defRPr/>
            </a:pPr>
            <a:endParaRPr lang="pt-BR" sz="1600" dirty="0">
              <a:solidFill>
                <a:schemeClr val="tx2"/>
              </a:solidFill>
            </a:endParaRPr>
          </a:p>
          <a:p>
            <a:pPr>
              <a:spcAft>
                <a:spcPct val="50000"/>
              </a:spcAft>
              <a:buClr>
                <a:srgbClr val="A50021"/>
              </a:buClr>
              <a:buSzPct val="110000"/>
              <a:buFont typeface="Wingdings" pitchFamily="2" charset="2"/>
              <a:buChar char="ü"/>
              <a:defRPr/>
            </a:pPr>
            <a:endParaRPr lang="pt-BR" sz="1600" dirty="0">
              <a:solidFill>
                <a:schemeClr val="tx2"/>
              </a:solidFill>
            </a:endParaRPr>
          </a:p>
          <a:p>
            <a:pPr>
              <a:spcAft>
                <a:spcPct val="50000"/>
              </a:spcAft>
              <a:buClr>
                <a:srgbClr val="A50021"/>
              </a:buClr>
              <a:buSzPct val="110000"/>
              <a:buFont typeface="Wingdings" pitchFamily="2" charset="2"/>
              <a:buChar char="ü"/>
              <a:defRPr/>
            </a:pPr>
            <a:endParaRPr lang="pt-BR" sz="2400" dirty="0"/>
          </a:p>
          <a:p>
            <a:pPr>
              <a:spcAft>
                <a:spcPct val="50000"/>
              </a:spcAft>
              <a:buClr>
                <a:srgbClr val="A50021"/>
              </a:buClr>
              <a:buSzPct val="110000"/>
              <a:buFont typeface="Wingdings" pitchFamily="2" charset="2"/>
              <a:buChar char="ü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816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61926" y="1165012"/>
            <a:ext cx="11218874" cy="55215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2" y="281373"/>
            <a:ext cx="8676642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BNDES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os Municípios  // </a:t>
            </a:r>
            <a:r>
              <a:rPr lang="pt-BR" altLang="pt-BR" sz="2000" b="1" dirty="0" smtClean="0">
                <a:solidFill>
                  <a:srgbClr val="50BB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há de novo</a:t>
            </a:r>
            <a:endParaRPr lang="pt-BR" altLang="pt-BR" sz="2000" b="1" dirty="0">
              <a:solidFill>
                <a:srgbClr val="50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579120" y="1745682"/>
            <a:ext cx="9614747" cy="429951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Clr>
                <a:srgbClr val="004389"/>
              </a:buClr>
              <a:buFont typeface="Wingdings 3" panose="05040102010807070707" pitchFamily="18" charset="2"/>
              <a:buChar char=""/>
            </a:pPr>
            <a:r>
              <a:rPr lang="pt-BR" altLang="pt-BR" sz="20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Novas </a:t>
            </a:r>
            <a:r>
              <a:rPr lang="pt-BR" altLang="pt-BR" sz="20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diretrizes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para descontingenciamento de crédito ao setor público a partir de </a:t>
            </a:r>
            <a:r>
              <a:rPr lang="pt-BR" altLang="pt-BR" sz="20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Jan.18 </a:t>
            </a: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- </a:t>
            </a:r>
            <a:r>
              <a:rPr lang="pt-BR" altLang="pt-BR" sz="2000" i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Resolução CMN </a:t>
            </a:r>
            <a:r>
              <a:rPr lang="pt-BR" altLang="pt-BR" sz="2000" i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nº </a:t>
            </a:r>
            <a:r>
              <a:rPr lang="pt-BR" altLang="pt-BR" sz="2000" i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4.589/17</a:t>
            </a:r>
            <a:endParaRPr lang="pt-BR" altLang="pt-BR" sz="2000" b="1" i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Clr>
                <a:srgbClr val="004389"/>
              </a:buClr>
              <a:buFont typeface="Wingdings 3" panose="05040102010807070707" pitchFamily="18" charset="2"/>
              <a:buChar char=""/>
            </a:pP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Previsibilidade de 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recursos (anual): R$ 24 bilhões para 2018 </a:t>
            </a:r>
            <a:endParaRPr lang="pt-BR" altLang="pt-BR" sz="20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Clr>
                <a:srgbClr val="004389"/>
              </a:buClr>
              <a:buFont typeface="Wingdings 3" panose="05040102010807070707" pitchFamily="18" charset="2"/>
              <a:buChar char=""/>
            </a:pPr>
            <a:r>
              <a:rPr lang="pt-BR" altLang="pt-BR" sz="2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</a:t>
            </a: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ncentivo 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à estruturação de </a:t>
            </a: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projetos</a:t>
            </a:r>
            <a:endParaRPr lang="pt-BR" altLang="pt-BR" sz="20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Clr>
                <a:srgbClr val="004389"/>
              </a:buClr>
              <a:buFont typeface="Wingdings 3" panose="05040102010807070707" pitchFamily="18" charset="2"/>
              <a:buChar char=""/>
            </a:pPr>
            <a:r>
              <a:rPr lang="pt-BR" altLang="pt-BR" sz="2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Priorização de projetos aderentes a </a:t>
            </a: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demandas locais / alto impacto social</a:t>
            </a:r>
          </a:p>
          <a:p>
            <a:pPr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Clr>
                <a:srgbClr val="004389"/>
              </a:buClr>
              <a:buFont typeface="Wingdings 3" panose="05040102010807070707" pitchFamily="18" charset="2"/>
              <a:buChar char=""/>
            </a:pPr>
            <a:r>
              <a:rPr lang="pt-BR" altLang="pt-BR" sz="2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Maior interlocução entre Municípios e BNDES</a:t>
            </a:r>
          </a:p>
          <a:p>
            <a:pPr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Clr>
                <a:srgbClr val="004389"/>
              </a:buClr>
              <a:buFont typeface="Wingdings 3" panose="05040102010807070707" pitchFamily="18" charset="2"/>
              <a:buChar char=""/>
            </a:pPr>
            <a:endParaRPr lang="pt-BR" sz="2000" dirty="0">
              <a:solidFill>
                <a:srgbClr val="004388"/>
              </a:solidFill>
              <a:latin typeface="Arial" charset="0"/>
              <a:ea typeface="ＭＳ Ｐゴシック" charset="-128"/>
            </a:endParaRPr>
          </a:p>
          <a:p>
            <a:pPr marL="0" indent="0">
              <a:spcAft>
                <a:spcPct val="50000"/>
              </a:spcAft>
              <a:buClr>
                <a:srgbClr val="A50021"/>
              </a:buClr>
              <a:buSzPct val="110000"/>
              <a:buNone/>
              <a:defRPr/>
            </a:pPr>
            <a:endParaRPr lang="pt-BR" sz="1600" dirty="0">
              <a:solidFill>
                <a:schemeClr val="tx2"/>
              </a:solidFill>
            </a:endParaRPr>
          </a:p>
          <a:p>
            <a:pPr>
              <a:spcAft>
                <a:spcPct val="50000"/>
              </a:spcAft>
              <a:buClr>
                <a:srgbClr val="A50021"/>
              </a:buClr>
              <a:buSzPct val="110000"/>
              <a:buFont typeface="Wingdings" pitchFamily="2" charset="2"/>
              <a:buChar char="ü"/>
              <a:defRPr/>
            </a:pPr>
            <a:endParaRPr lang="pt-BR" sz="1600" dirty="0">
              <a:solidFill>
                <a:schemeClr val="tx2"/>
              </a:solidFill>
            </a:endParaRPr>
          </a:p>
          <a:p>
            <a:pPr>
              <a:spcAft>
                <a:spcPct val="50000"/>
              </a:spcAft>
              <a:buClr>
                <a:srgbClr val="A50021"/>
              </a:buClr>
              <a:buSzPct val="110000"/>
              <a:buFont typeface="Wingdings" pitchFamily="2" charset="2"/>
              <a:buChar char="ü"/>
              <a:defRPr/>
            </a:pPr>
            <a:endParaRPr lang="pt-BR" sz="1600" dirty="0">
              <a:solidFill>
                <a:schemeClr val="tx2"/>
              </a:solidFill>
            </a:endParaRPr>
          </a:p>
          <a:p>
            <a:pPr>
              <a:spcAft>
                <a:spcPct val="50000"/>
              </a:spcAft>
              <a:buClr>
                <a:srgbClr val="A50021"/>
              </a:buClr>
              <a:buSzPct val="110000"/>
              <a:buFont typeface="Wingdings" pitchFamily="2" charset="2"/>
              <a:buChar char="ü"/>
              <a:defRPr/>
            </a:pPr>
            <a:endParaRPr lang="pt-BR" sz="2400" dirty="0"/>
          </a:p>
          <a:p>
            <a:pPr>
              <a:spcAft>
                <a:spcPct val="50000"/>
              </a:spcAft>
              <a:buClr>
                <a:srgbClr val="A50021"/>
              </a:buClr>
              <a:buSzPct val="110000"/>
              <a:buFont typeface="Wingdings" pitchFamily="2" charset="2"/>
              <a:buChar char="ü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5840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294640" y="1276772"/>
            <a:ext cx="11216640" cy="52459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372813"/>
            <a:ext cx="6271591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8631" y="544303"/>
            <a:ext cx="5481299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Focos de apoio</a:t>
            </a: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pt-BR" altLang="pt-BR" sz="2000" b="1" dirty="0">
                <a:solidFill>
                  <a:srgbClr val="50BB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</a:t>
            </a:r>
            <a:r>
              <a:rPr lang="pt-BR" altLang="pt-BR" sz="2000" b="1" dirty="0" smtClean="0">
                <a:solidFill>
                  <a:srgbClr val="50BB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BNDES pode apoiar:</a:t>
            </a:r>
            <a:endParaRPr lang="pt-BR" altLang="pt-BR" sz="2000" b="1" dirty="0">
              <a:solidFill>
                <a:srgbClr val="50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057807" y="4321098"/>
            <a:ext cx="4378712" cy="338554"/>
          </a:xfrm>
          <a:prstGeom prst="rect">
            <a:avLst/>
          </a:prstGeom>
          <a:solidFill>
            <a:srgbClr val="65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266700" indent="-266700"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altLang="pt-BR" dirty="0" smtClean="0"/>
              <a:t>Modernização da gestão </a:t>
            </a:r>
            <a:r>
              <a:rPr lang="pt-BR" altLang="pt-BR" dirty="0"/>
              <a:t>pública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072888" y="3330547"/>
            <a:ext cx="4377600" cy="338554"/>
          </a:xfrm>
          <a:prstGeom prst="rect">
            <a:avLst/>
          </a:prstGeom>
          <a:solidFill>
            <a:srgbClr val="65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266700" indent="-266700"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altLang="pt-BR" dirty="0"/>
              <a:t>Mobilidade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087671" y="3332105"/>
            <a:ext cx="4378712" cy="338554"/>
          </a:xfrm>
          <a:prstGeom prst="rect">
            <a:avLst/>
          </a:prstGeom>
          <a:solidFill>
            <a:srgbClr val="65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266700" indent="-266700"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altLang="pt-BR" dirty="0"/>
              <a:t>Saneamento Ambiental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087671" y="2343112"/>
            <a:ext cx="4378712" cy="338554"/>
          </a:xfrm>
          <a:prstGeom prst="rect">
            <a:avLst/>
          </a:prstGeom>
          <a:solidFill>
            <a:srgbClr val="65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266700" indent="-266700"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altLang="pt-BR" dirty="0" smtClean="0"/>
              <a:t>Desenvolvimento Integrado</a:t>
            </a:r>
            <a:endParaRPr lang="pt-BR" altLang="pt-BR" dirty="0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072888" y="2340776"/>
            <a:ext cx="4377600" cy="338554"/>
          </a:xfrm>
          <a:prstGeom prst="rect">
            <a:avLst/>
          </a:prstGeom>
          <a:solidFill>
            <a:srgbClr val="65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266700" indent="-266700"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altLang="pt-BR" dirty="0"/>
              <a:t>Iluminação </a:t>
            </a:r>
            <a:r>
              <a:rPr lang="pt-BR" altLang="pt-BR" dirty="0" smtClean="0"/>
              <a:t>pública</a:t>
            </a:r>
            <a:endParaRPr lang="pt-BR" altLang="pt-BR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057807" y="5358543"/>
            <a:ext cx="4378712" cy="338554"/>
          </a:xfrm>
          <a:prstGeom prst="rect">
            <a:avLst/>
          </a:prstGeom>
          <a:solidFill>
            <a:srgbClr val="65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266700" indent="-266700"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altLang="pt-BR" dirty="0"/>
              <a:t>Serviços públicos essenciais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67" y="4892106"/>
            <a:ext cx="740792" cy="39018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15" y="1707889"/>
            <a:ext cx="304816" cy="539778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40" y="1739641"/>
            <a:ext cx="488975" cy="508026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67" b="3174"/>
          <a:stretch/>
        </p:blipFill>
        <p:spPr>
          <a:xfrm>
            <a:off x="2936136" y="2841855"/>
            <a:ext cx="440413" cy="38737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39" y="3815143"/>
            <a:ext cx="469848" cy="45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86" y="2757346"/>
            <a:ext cx="549275" cy="52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711983"/>
            <a:ext cx="655204" cy="66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072888" y="4321098"/>
            <a:ext cx="4377600" cy="338554"/>
          </a:xfrm>
          <a:prstGeom prst="rect">
            <a:avLst/>
          </a:prstGeom>
          <a:solidFill>
            <a:srgbClr val="65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266700" indent="-266700"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altLang="pt-BR" dirty="0" smtClean="0"/>
              <a:t>Segurança Pública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7301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294640" y="1276772"/>
            <a:ext cx="11216640" cy="524594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372813"/>
            <a:ext cx="8518358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8630" y="544303"/>
            <a:ext cx="11676485" cy="377020"/>
          </a:xfrm>
          <a:prstGeom prst="rect">
            <a:avLst/>
          </a:prstGeom>
        </p:spPr>
        <p:txBody>
          <a:bodyPr wrap="square" lIns="68575" tIns="34287" rIns="68575" bIns="34287">
            <a:spAutoFit/>
          </a:bodyPr>
          <a:lstStyle/>
          <a:p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Integrado </a:t>
            </a:r>
            <a:endParaRPr lang="en-US" altLang="pt-BR" sz="2000" b="1" dirty="0">
              <a:solidFill>
                <a:srgbClr val="50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645990" y="1662120"/>
            <a:ext cx="7164000" cy="792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defTabSz="85725">
              <a:lnSpc>
                <a:spcPct val="150000"/>
              </a:lnSpc>
              <a:spcBef>
                <a:spcPts val="600"/>
              </a:spcBef>
              <a:tabLst>
                <a:tab pos="85725" algn="l"/>
              </a:tabLst>
            </a:pPr>
            <a:r>
              <a:rPr lang="pt-BR" altLang="pt-BR" sz="2200" dirty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altLang="pt-BR" sz="2200" dirty="0" smtClean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Requalificação </a:t>
            </a:r>
            <a:r>
              <a:rPr lang="pt-BR" altLang="pt-BR" sz="2200" dirty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urbana sustentável, integrada e alinhada ao planejamento municipal</a:t>
            </a: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1296961" y="3013267"/>
            <a:ext cx="5733759" cy="295065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389"/>
              </a:buClr>
              <a:buNone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apoio do BNDES abrange: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Infraestrutura viária, acompanhada da infraestrutura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Equipamentos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Revitalização de áreas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degradadas</a:t>
            </a:r>
            <a:endParaRPr lang="pt-BR" sz="2000" dirty="0">
              <a:solidFill>
                <a:srgbClr val="004389"/>
              </a:solidFill>
            </a:endParaRPr>
          </a:p>
          <a:p>
            <a:pPr>
              <a:spcAft>
                <a:spcPct val="50000"/>
              </a:spcAft>
              <a:buClr>
                <a:srgbClr val="004389"/>
              </a:buClr>
              <a:buSzPct val="110000"/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4389"/>
              </a:solidFill>
            </a:endParaRPr>
          </a:p>
          <a:p>
            <a:pPr marL="0" indent="0">
              <a:spcAft>
                <a:spcPct val="50000"/>
              </a:spcAft>
              <a:buClr>
                <a:srgbClr val="004389"/>
              </a:buClr>
              <a:buSzPct val="110000"/>
              <a:buNone/>
              <a:defRPr/>
            </a:pPr>
            <a:endParaRPr lang="pt-BR" sz="2000" dirty="0">
              <a:solidFill>
                <a:srgbClr val="004389"/>
              </a:solidFill>
            </a:endParaRPr>
          </a:p>
          <a:p>
            <a:pPr>
              <a:spcAft>
                <a:spcPct val="50000"/>
              </a:spcAft>
              <a:buClr>
                <a:srgbClr val="004389"/>
              </a:buClr>
              <a:buSzPct val="110000"/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438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06" y="1639889"/>
            <a:ext cx="3208884" cy="453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0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294640" y="1276772"/>
            <a:ext cx="11216640" cy="524594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372813"/>
            <a:ext cx="8518358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8630" y="544303"/>
            <a:ext cx="11676485" cy="377020"/>
          </a:xfrm>
          <a:prstGeom prst="rect">
            <a:avLst/>
          </a:prstGeom>
        </p:spPr>
        <p:txBody>
          <a:bodyPr wrap="square" lIns="68575" tIns="34287" rIns="68575" bIns="34287">
            <a:spAutoFit/>
          </a:bodyPr>
          <a:lstStyle/>
          <a:p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Iluminação Pública</a:t>
            </a:r>
            <a:endParaRPr lang="en-US" altLang="pt-BR" sz="2000" b="1" dirty="0">
              <a:solidFill>
                <a:srgbClr val="50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487680" y="1651960"/>
            <a:ext cx="7322310" cy="792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defTabSz="85725">
              <a:lnSpc>
                <a:spcPct val="150000"/>
              </a:lnSpc>
              <a:spcBef>
                <a:spcPts val="600"/>
              </a:spcBef>
              <a:tabLst>
                <a:tab pos="85725" algn="l"/>
              </a:tabLst>
            </a:pPr>
            <a:r>
              <a:rPr lang="pt-BR" altLang="pt-BR" sz="2200" dirty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altLang="pt-BR" sz="2200" dirty="0" smtClean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</a:t>
            </a:r>
            <a:r>
              <a:rPr lang="pt-BR" altLang="pt-BR" sz="2200" dirty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consumo de energia e aumento da eficiência do sistema de iluminação pública municipal</a:t>
            </a: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1296961" y="2942147"/>
            <a:ext cx="6129999" cy="295065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389"/>
              </a:buClr>
              <a:buNone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apoio do BNDES abrange: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Renovação e/ou expansão do parque de iluminação pública, com e sem </a:t>
            </a:r>
            <a:r>
              <a:rPr lang="pt-BR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telegestão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Aquisição de luminárias e equipamentos credenciados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 investimentos relacionados: softwares nacionais, serviços técnicos especializados</a:t>
            </a:r>
          </a:p>
          <a:p>
            <a:pPr>
              <a:spcAft>
                <a:spcPct val="50000"/>
              </a:spcAft>
              <a:buClr>
                <a:srgbClr val="004389"/>
              </a:buClr>
              <a:buSzPct val="110000"/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4389"/>
              </a:solidFill>
            </a:endParaRPr>
          </a:p>
          <a:p>
            <a:pPr marL="0" indent="0">
              <a:spcAft>
                <a:spcPct val="50000"/>
              </a:spcAft>
              <a:buClr>
                <a:srgbClr val="004389"/>
              </a:buClr>
              <a:buSzPct val="110000"/>
              <a:buNone/>
              <a:defRPr/>
            </a:pPr>
            <a:endParaRPr lang="pt-BR" sz="2000" dirty="0">
              <a:solidFill>
                <a:srgbClr val="004389"/>
              </a:solidFill>
            </a:endParaRPr>
          </a:p>
          <a:p>
            <a:pPr>
              <a:spcAft>
                <a:spcPct val="50000"/>
              </a:spcAft>
              <a:buClr>
                <a:srgbClr val="004389"/>
              </a:buClr>
              <a:buSzPct val="110000"/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43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1815128"/>
            <a:ext cx="3201342" cy="438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294640" y="1276772"/>
            <a:ext cx="11216640" cy="524594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372813"/>
            <a:ext cx="8518358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8630" y="544303"/>
            <a:ext cx="11676485" cy="377020"/>
          </a:xfrm>
          <a:prstGeom prst="rect">
            <a:avLst/>
          </a:prstGeom>
        </p:spPr>
        <p:txBody>
          <a:bodyPr wrap="square" lIns="68575" tIns="34287" rIns="68575" bIns="34287">
            <a:spAutoFit/>
          </a:bodyPr>
          <a:lstStyle/>
          <a:p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Mobilidade</a:t>
            </a:r>
            <a:endParaRPr lang="en-US" altLang="pt-BR" sz="2000" b="1" dirty="0">
              <a:solidFill>
                <a:srgbClr val="50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645990" y="1540200"/>
            <a:ext cx="7164000" cy="792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defTabSz="85725">
              <a:lnSpc>
                <a:spcPct val="150000"/>
              </a:lnSpc>
              <a:spcBef>
                <a:spcPts val="600"/>
              </a:spcBef>
              <a:tabLst>
                <a:tab pos="85725" algn="l"/>
              </a:tabLst>
            </a:pPr>
            <a:r>
              <a:rPr lang="pt-BR" altLang="pt-BR" sz="2200" dirty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altLang="pt-BR" sz="2200" dirty="0" smtClean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Racionalização </a:t>
            </a:r>
            <a:r>
              <a:rPr lang="pt-BR" altLang="pt-BR" sz="2200" dirty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sistemas de transporte urbano </a:t>
            </a: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1056640" y="2576387"/>
            <a:ext cx="6753349" cy="369233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389"/>
              </a:buClr>
              <a:buNone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apoio do BNDES abrange: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Implantação e/ou requalificação de vias e terminais,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de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aquisição de material rodante de sistemas de BRT e BRS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Integração tarifária e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física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Acessibilidade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e fiscalização</a:t>
            </a: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50000"/>
              </a:spcAft>
              <a:buClr>
                <a:srgbClr val="004389"/>
              </a:buClr>
              <a:buSzPct val="110000"/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4389"/>
              </a:solidFill>
            </a:endParaRPr>
          </a:p>
          <a:p>
            <a:pPr marL="0" indent="0">
              <a:spcAft>
                <a:spcPct val="50000"/>
              </a:spcAft>
              <a:buClr>
                <a:srgbClr val="004389"/>
              </a:buClr>
              <a:buSzPct val="110000"/>
              <a:buNone/>
              <a:defRPr/>
            </a:pPr>
            <a:endParaRPr lang="pt-BR" sz="2000" dirty="0">
              <a:solidFill>
                <a:srgbClr val="004389"/>
              </a:solidFill>
            </a:endParaRPr>
          </a:p>
          <a:p>
            <a:pPr>
              <a:spcAft>
                <a:spcPct val="50000"/>
              </a:spcAft>
              <a:buClr>
                <a:srgbClr val="004389"/>
              </a:buClr>
              <a:buSzPct val="110000"/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438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20" y="1793048"/>
            <a:ext cx="2766946" cy="445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4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294640" y="1276772"/>
            <a:ext cx="11216640" cy="524594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372813"/>
            <a:ext cx="8518358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8630" y="544303"/>
            <a:ext cx="11676485" cy="377020"/>
          </a:xfrm>
          <a:prstGeom prst="rect">
            <a:avLst/>
          </a:prstGeom>
        </p:spPr>
        <p:txBody>
          <a:bodyPr wrap="square" lIns="68575" tIns="34287" rIns="68575" bIns="34287">
            <a:spAutoFit/>
          </a:bodyPr>
          <a:lstStyle/>
          <a:p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Saneamento Ambiental</a:t>
            </a:r>
            <a:endParaRPr lang="en-US" altLang="pt-BR" sz="2000" b="1" dirty="0">
              <a:solidFill>
                <a:srgbClr val="50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645990" y="1540200"/>
            <a:ext cx="7872368" cy="14773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defTabSz="85725">
              <a:lnSpc>
                <a:spcPct val="150000"/>
              </a:lnSpc>
              <a:spcBef>
                <a:spcPts val="600"/>
              </a:spcBef>
              <a:tabLst>
                <a:tab pos="85725" algn="l"/>
              </a:tabLst>
            </a:pPr>
            <a:r>
              <a:rPr lang="pt-BR" altLang="pt-BR" sz="2200" dirty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altLang="pt-BR" sz="2200" dirty="0" smtClean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Universalização </a:t>
            </a:r>
            <a:r>
              <a:rPr lang="pt-BR" altLang="pt-BR" sz="2200" dirty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acesso aos serviços de saneamento básico e à recuperação de áreas ambientalmente degradadas</a:t>
            </a: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1290321" y="3413760"/>
            <a:ext cx="5618480" cy="264160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389"/>
              </a:buClr>
              <a:buNone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apoio do BNDES abrange: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Abastecimento de Água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Esgotamento Sanitário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Macrodrenagem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Resíduos Sólidos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50000"/>
              </a:spcAft>
              <a:buClr>
                <a:srgbClr val="004389"/>
              </a:buClr>
              <a:buSzPct val="110000"/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4389"/>
              </a:solidFill>
            </a:endParaRPr>
          </a:p>
          <a:p>
            <a:pPr marL="0" indent="0">
              <a:spcAft>
                <a:spcPct val="50000"/>
              </a:spcAft>
              <a:buClr>
                <a:srgbClr val="004389"/>
              </a:buClr>
              <a:buSzPct val="110000"/>
              <a:buNone/>
              <a:defRPr/>
            </a:pPr>
            <a:endParaRPr lang="pt-BR" sz="2000" dirty="0">
              <a:solidFill>
                <a:srgbClr val="004389"/>
              </a:solidFill>
            </a:endParaRPr>
          </a:p>
          <a:p>
            <a:pPr>
              <a:spcAft>
                <a:spcPct val="50000"/>
              </a:spcAft>
              <a:buClr>
                <a:srgbClr val="004389"/>
              </a:buClr>
              <a:buSzPct val="110000"/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438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05" y="1700848"/>
            <a:ext cx="3378603" cy="442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2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294640" y="1276771"/>
            <a:ext cx="11216640" cy="524594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372813"/>
            <a:ext cx="8518358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8630" y="544303"/>
            <a:ext cx="11676485" cy="377020"/>
          </a:xfrm>
          <a:prstGeom prst="rect">
            <a:avLst/>
          </a:prstGeom>
        </p:spPr>
        <p:txBody>
          <a:bodyPr wrap="square" lIns="68575" tIns="34287" rIns="68575" bIns="34287">
            <a:spAutoFit/>
          </a:bodyPr>
          <a:lstStyle/>
          <a:p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Pública</a:t>
            </a:r>
            <a:endParaRPr lang="en-US" altLang="pt-BR" sz="2000" b="1" dirty="0">
              <a:solidFill>
                <a:srgbClr val="50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508000" y="1540200"/>
            <a:ext cx="7254240" cy="14773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defTabSz="85725">
              <a:lnSpc>
                <a:spcPct val="150000"/>
              </a:lnSpc>
              <a:spcBef>
                <a:spcPts val="600"/>
              </a:spcBef>
              <a:tabLst>
                <a:tab pos="85725" algn="l"/>
              </a:tabLst>
            </a:pPr>
            <a:r>
              <a:rPr lang="pt-BR" altLang="pt-BR" sz="2200" dirty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altLang="pt-BR" sz="2200" dirty="0" smtClean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Modernização </a:t>
            </a:r>
            <a:r>
              <a:rPr lang="pt-BR" altLang="pt-BR" sz="2200" dirty="0">
                <a:solidFill>
                  <a:srgbClr val="004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administração tributária, financeira, gerencial e patrimonial das administrações municipais</a:t>
            </a: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1052390" y="3373120"/>
            <a:ext cx="6506650" cy="284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389"/>
              </a:buClr>
              <a:buNone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apoio do BNDES abrange: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e tecnologia da informação: aquisição, desenvolvimento, customização de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softwares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Infraestrutura: máquinas e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equipamentos</a:t>
            </a: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 serviços técnicos especializados: </a:t>
            </a:r>
            <a:r>
              <a:rPr lang="pt-BR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georreferenciamento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cadastro </a:t>
            </a:r>
            <a:r>
              <a:rPr lang="pt-BR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multifinalitário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4389"/>
              </a:buClr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50000"/>
              </a:spcAft>
              <a:buClr>
                <a:srgbClr val="004389"/>
              </a:buClr>
              <a:buSzPct val="110000"/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4389"/>
              </a:solidFill>
            </a:endParaRPr>
          </a:p>
          <a:p>
            <a:pPr marL="0" indent="0">
              <a:spcAft>
                <a:spcPct val="50000"/>
              </a:spcAft>
              <a:buClr>
                <a:srgbClr val="004389"/>
              </a:buClr>
              <a:buSzPct val="110000"/>
              <a:buNone/>
              <a:defRPr/>
            </a:pPr>
            <a:endParaRPr lang="pt-BR" sz="2000" dirty="0">
              <a:solidFill>
                <a:srgbClr val="004389"/>
              </a:solidFill>
            </a:endParaRPr>
          </a:p>
          <a:p>
            <a:pPr>
              <a:spcAft>
                <a:spcPct val="50000"/>
              </a:spcAft>
              <a:buClr>
                <a:srgbClr val="004389"/>
              </a:buClr>
              <a:buSzPct val="110000"/>
              <a:buFont typeface="Wingdings 3" panose="05040102010807070707" pitchFamily="18" charset="2"/>
              <a:buChar char="}"/>
              <a:defRPr/>
            </a:pPr>
            <a:endParaRPr lang="pt-BR" sz="2000" dirty="0">
              <a:solidFill>
                <a:srgbClr val="00438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30" y="1809325"/>
            <a:ext cx="2971893" cy="41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7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ema do Office">
  <a:themeElements>
    <a:clrScheme name="BNDES_PALETA 1B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FFD500"/>
      </a:accent3>
      <a:accent4>
        <a:srgbClr val="52BBB5"/>
      </a:accent4>
      <a:accent5>
        <a:srgbClr val="759CB8"/>
      </a:accent5>
      <a:accent6>
        <a:srgbClr val="E753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</TotalTime>
  <Words>561</Words>
  <Application>Microsoft Office PowerPoint</Application>
  <PresentationFormat>Personalizar</PresentationFormat>
  <Paragraphs>140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4_Tema do Office</vt:lpstr>
      <vt:lpstr>6_Tema do Office</vt:lpstr>
      <vt:lpstr>1_Tema do Office</vt:lpstr>
      <vt:lpstr>2_Tema do Office</vt:lpstr>
      <vt:lpstr>5_Tema do Office</vt:lpstr>
      <vt:lpstr>3_Tema do Office</vt:lpstr>
      <vt:lpstr>7_Tema do Office</vt:lpstr>
      <vt:lpstr>9_Tema do Office</vt:lpstr>
      <vt:lpstr>10_Tema do Office</vt:lpstr>
      <vt:lpstr>8_Tema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valerie</dc:creator>
  <cp:lastModifiedBy>Ricardo Antonio Torres Rodrigues</cp:lastModifiedBy>
  <cp:revision>842</cp:revision>
  <cp:lastPrinted>2018-01-11T17:06:58Z</cp:lastPrinted>
  <dcterms:created xsi:type="dcterms:W3CDTF">2017-01-27T15:57:15Z</dcterms:created>
  <dcterms:modified xsi:type="dcterms:W3CDTF">2018-07-23T12:56:45Z</dcterms:modified>
</cp:coreProperties>
</file>